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13" r:id="rId5"/>
    <p:sldId id="6015" r:id="rId6"/>
    <p:sldId id="5485" r:id="rId7"/>
    <p:sldId id="5823" r:id="rId8"/>
    <p:sldId id="6012" r:id="rId9"/>
    <p:sldId id="6003" r:id="rId10"/>
    <p:sldId id="5980" r:id="rId11"/>
    <p:sldId id="6009" r:id="rId12"/>
    <p:sldId id="5987" r:id="rId13"/>
    <p:sldId id="6000" r:id="rId14"/>
    <p:sldId id="6010" r:id="rId15"/>
    <p:sldId id="6014" r:id="rId16"/>
    <p:sldId id="314"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ection>
        <p14:section name="Ikonbibliotek" id="{F61B15CB-E69C-4CB5-AA72-A05734DDC4E7}">
          <p14:sldIdLst/>
        </p14:section>
        <p14:section name="Presentation" id="{B972C155-D5BF-46A7-B591-A42909CFC1FA}">
          <p14:sldIdLst>
            <p14:sldId id="313"/>
            <p14:sldId id="6015"/>
            <p14:sldId id="5485"/>
            <p14:sldId id="5823"/>
            <p14:sldId id="6012"/>
            <p14:sldId id="6003"/>
            <p14:sldId id="5980"/>
            <p14:sldId id="6009"/>
            <p14:sldId id="5987"/>
            <p14:sldId id="6000"/>
            <p14:sldId id="6010"/>
            <p14:sldId id="6014"/>
            <p14:sldId id="31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F9E75F-8977-3062-24C2-2A99E9539AF4}" name="Emma Jansson" initials="EJ" userId="S::emma.jansson@vasttrafik.se::114e1bce-3661-4f18-bd82-3218661fb053" providerId="AD"/>
  <p188:author id="{DDD53085-B3F9-E4C4-09B9-41C7D64C9EED}" name="Emma Jansson" initials="EJ" userId="S::Emma.Jansson@vasttrafik.se::114e1bce-3661-4f18-bd82-3218661fb053" providerId="AD"/>
  <p188:author id="{EEAFD186-546B-9A9A-7F76-C6EC1410CDCA}" name="Jennifer Andersson" initials="JA" userId="S::jennifer.andersson@vasttrafik.se::92c4771b-461f-4a5a-87ff-c39c94ae93e1" providerId="AD"/>
  <p188:author id="{E732E889-258A-7E34-5BEF-BECDB55FDD72}" name="Jacob Karlsson" initials="JK" userId="S::jacob.karlsson@vasttrafik.se::d4b0a110-c070-4970-ba3f-90e79f5286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5F1D6"/>
    <a:srgbClr val="CBE7EE"/>
    <a:srgbClr val="FAE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DC307-8508-41AD-B87D-2400D27645BE}" v="2" dt="2025-04-28T13:42:43.163"/>
    <p1510:client id="{FE313A18-200B-45F0-8AF6-892C6E7653EF}" v="23" dt="2025-04-30T11:04:55.26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DA82D-6539-413B-B626-F531B4FD1E89}" type="datetimeFigureOut">
              <a:rPr lang="sv-SE" smtClean="0"/>
              <a:t>2025-05-02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C5A7C-BA19-4B63-A82C-ECEA3386B1C7}" type="slidenum">
              <a:rPr lang="sv-SE" smtClean="0"/>
              <a:t>‹#›</a:t>
            </a:fld>
            <a:endParaRPr lang="sv-SE"/>
          </a:p>
        </p:txBody>
      </p:sp>
    </p:spTree>
    <p:extLst>
      <p:ext uri="{BB962C8B-B14F-4D97-AF65-F5344CB8AC3E}">
        <p14:creationId xmlns:p14="http://schemas.microsoft.com/office/powerpoint/2010/main" val="25410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10C5A7C-BA19-4B63-A82C-ECEA3386B1C7}" type="slidenum">
              <a:rPr lang="sv-SE" smtClean="0"/>
              <a:t>2</a:t>
            </a:fld>
            <a:endParaRPr lang="sv-SE"/>
          </a:p>
        </p:txBody>
      </p:sp>
    </p:spTree>
    <p:extLst>
      <p:ext uri="{BB962C8B-B14F-4D97-AF65-F5344CB8AC3E}">
        <p14:creationId xmlns:p14="http://schemas.microsoft.com/office/powerpoint/2010/main" val="55649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endParaRPr lang="sv-SE"/>
          </a:p>
        </p:txBody>
      </p:sp>
      <p:sp>
        <p:nvSpPr>
          <p:cNvPr id="4" name="Platshållare för bildnummer 3"/>
          <p:cNvSpPr>
            <a:spLocks noGrp="1"/>
          </p:cNvSpPr>
          <p:nvPr>
            <p:ph type="sldNum" sz="quarter" idx="5"/>
          </p:nvPr>
        </p:nvSpPr>
        <p:spPr/>
        <p:txBody>
          <a:bodyPr/>
          <a:lstStyle/>
          <a:p>
            <a:pPr defTabSz="955579">
              <a:defRPr/>
            </a:pPr>
            <a:fld id="{D10C5A7C-BA19-4B63-A82C-ECEA3386B1C7}" type="slidenum">
              <a:rPr lang="sv-SE">
                <a:solidFill>
                  <a:prstClr val="black"/>
                </a:solidFill>
                <a:latin typeface="Calibri" panose="020F0502020204030204"/>
              </a:rPr>
              <a:pPr defTabSz="955579">
                <a:defRPr/>
              </a:pPr>
              <a:t>3</a:t>
            </a:fld>
            <a:endParaRPr lang="sv-SE">
              <a:solidFill>
                <a:prstClr val="black"/>
              </a:solidFill>
              <a:latin typeface="Calibri" panose="020F0502020204030204"/>
            </a:endParaRPr>
          </a:p>
        </p:txBody>
      </p:sp>
    </p:spTree>
    <p:extLst>
      <p:ext uri="{BB962C8B-B14F-4D97-AF65-F5344CB8AC3E}">
        <p14:creationId xmlns:p14="http://schemas.microsoft.com/office/powerpoint/2010/main" val="341701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strike="sngStrike">
                <a:latin typeface="+mj-lt"/>
              </a:rPr>
              <a:t>Avgränsning</a:t>
            </a:r>
          </a:p>
          <a:p>
            <a:pPr marL="0" indent="0">
              <a:buNone/>
            </a:pPr>
            <a:r>
              <a:rPr lang="sv-SE" sz="1200" strike="sngStrike">
                <a:latin typeface="+mj-lt"/>
              </a:rPr>
              <a:t>Utredningen föreslår lösningar för dagens situation.</a:t>
            </a:r>
          </a:p>
          <a:p>
            <a:endParaRPr lang="sv-SE"/>
          </a:p>
        </p:txBody>
      </p:sp>
      <p:sp>
        <p:nvSpPr>
          <p:cNvPr id="4" name="Platshållare för bildnummer 3"/>
          <p:cNvSpPr>
            <a:spLocks noGrp="1"/>
          </p:cNvSpPr>
          <p:nvPr>
            <p:ph type="sldNum" sz="quarter" idx="5"/>
          </p:nvPr>
        </p:nvSpPr>
        <p:spPr/>
        <p:txBody>
          <a:bodyPr/>
          <a:lstStyle/>
          <a:p>
            <a:fld id="{D10C5A7C-BA19-4B63-A82C-ECEA3386B1C7}" type="slidenum">
              <a:rPr lang="sv-SE" smtClean="0"/>
              <a:t>4</a:t>
            </a:fld>
            <a:endParaRPr lang="sv-SE"/>
          </a:p>
        </p:txBody>
      </p:sp>
    </p:spTree>
    <p:extLst>
      <p:ext uri="{BB962C8B-B14F-4D97-AF65-F5344CB8AC3E}">
        <p14:creationId xmlns:p14="http://schemas.microsoft.com/office/powerpoint/2010/main" val="349470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337A2-6FF5-8985-EA6A-A1D764C2DF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656FD6E-BD5B-EBA4-E1E5-7929477A659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A2A66C7-0FFE-F3C5-76D0-610A3DF43C18}"/>
              </a:ext>
            </a:extLst>
          </p:cNvPr>
          <p:cNvSpPr>
            <a:spLocks noGrp="1"/>
          </p:cNvSpPr>
          <p:nvPr>
            <p:ph type="body" idx="1"/>
          </p:nvPr>
        </p:nvSpPr>
        <p:spPr/>
        <p:txBody>
          <a:bodyPr/>
          <a:lstStyle/>
          <a:p>
            <a:r>
              <a:rPr lang="sv-SE"/>
              <a:t>Mia</a:t>
            </a:r>
          </a:p>
        </p:txBody>
      </p:sp>
      <p:sp>
        <p:nvSpPr>
          <p:cNvPr id="4" name="Platshållare för bildnummer 3">
            <a:extLst>
              <a:ext uri="{FF2B5EF4-FFF2-40B4-BE49-F238E27FC236}">
                <a16:creationId xmlns:a16="http://schemas.microsoft.com/office/drawing/2014/main" id="{C8B03E6F-9994-BFF6-6E7A-75F2B7EBC897}"/>
              </a:ext>
            </a:extLst>
          </p:cNvPr>
          <p:cNvSpPr>
            <a:spLocks noGrp="1"/>
          </p:cNvSpPr>
          <p:nvPr>
            <p:ph type="sldNum" sz="quarter" idx="5"/>
          </p:nvPr>
        </p:nvSpPr>
        <p:spPr/>
        <p:txBody>
          <a:bodyPr/>
          <a:lstStyle/>
          <a:p>
            <a:fld id="{D10C5A7C-BA19-4B63-A82C-ECEA3386B1C7}" type="slidenum">
              <a:rPr lang="sv-SE" smtClean="0"/>
              <a:t>8</a:t>
            </a:fld>
            <a:endParaRPr lang="sv-SE"/>
          </a:p>
        </p:txBody>
      </p:sp>
    </p:spTree>
    <p:extLst>
      <p:ext uri="{BB962C8B-B14F-4D97-AF65-F5344CB8AC3E}">
        <p14:creationId xmlns:p14="http://schemas.microsoft.com/office/powerpoint/2010/main" val="69602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F4AC-C546-2D71-4541-DDC88447FDB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2E28AA3-D406-9708-2529-33520DF6F6F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883B691-05A2-FE03-F891-8F2A3E90645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2BEFB51-CE68-F520-FE47-76860B47D43F}"/>
              </a:ext>
            </a:extLst>
          </p:cNvPr>
          <p:cNvSpPr>
            <a:spLocks noGrp="1"/>
          </p:cNvSpPr>
          <p:nvPr>
            <p:ph type="sldNum" sz="quarter" idx="5"/>
          </p:nvPr>
        </p:nvSpPr>
        <p:spPr/>
        <p:txBody>
          <a:bodyPr/>
          <a:lstStyle/>
          <a:p>
            <a:fld id="{D10C5A7C-BA19-4B63-A82C-ECEA3386B1C7}" type="slidenum">
              <a:rPr lang="sv-SE" smtClean="0"/>
              <a:t>10</a:t>
            </a:fld>
            <a:endParaRPr lang="sv-SE"/>
          </a:p>
        </p:txBody>
      </p:sp>
    </p:spTree>
    <p:extLst>
      <p:ext uri="{BB962C8B-B14F-4D97-AF65-F5344CB8AC3E}">
        <p14:creationId xmlns:p14="http://schemas.microsoft.com/office/powerpoint/2010/main" val="372333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11</a:t>
            </a:fld>
            <a:endParaRPr lang="sv-SE"/>
          </a:p>
        </p:txBody>
      </p:sp>
    </p:spTree>
    <p:extLst>
      <p:ext uri="{BB962C8B-B14F-4D97-AF65-F5344CB8AC3E}">
        <p14:creationId xmlns:p14="http://schemas.microsoft.com/office/powerpoint/2010/main" val="188245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4B9AE-90D4-C096-0814-E8ED8062558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B18174E-31D9-41E6-B852-7F82FDF0C6F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A456CB5-C051-B760-D0C7-D3ED2840D26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05EF8773-D768-4EF9-F4E6-4BFB71272A90}"/>
              </a:ext>
            </a:extLst>
          </p:cNvPr>
          <p:cNvSpPr>
            <a:spLocks noGrp="1"/>
          </p:cNvSpPr>
          <p:nvPr>
            <p:ph type="sldNum" sz="quarter" idx="5"/>
          </p:nvPr>
        </p:nvSpPr>
        <p:spPr/>
        <p:txBody>
          <a:bodyPr/>
          <a:lstStyle/>
          <a:p>
            <a:fld id="{D10C5A7C-BA19-4B63-A82C-ECEA3386B1C7}" type="slidenum">
              <a:rPr lang="sv-SE" smtClean="0"/>
              <a:t>12</a:t>
            </a:fld>
            <a:endParaRPr lang="sv-SE"/>
          </a:p>
        </p:txBody>
      </p:sp>
    </p:spTree>
    <p:extLst>
      <p:ext uri="{BB962C8B-B14F-4D97-AF65-F5344CB8AC3E}">
        <p14:creationId xmlns:p14="http://schemas.microsoft.com/office/powerpoint/2010/main" val="698708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3340834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 Gul">
    <p:bg>
      <p:bgPr>
        <a:solidFill>
          <a:srgbClr val="FFF8C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Platshållare för innehåll 9">
            <a:extLst>
              <a:ext uri="{FF2B5EF4-FFF2-40B4-BE49-F238E27FC236}">
                <a16:creationId xmlns:a16="http://schemas.microsoft.com/office/drawing/2014/main" id="{4FBA41EA-9CED-4AB3-99E4-0EFABB1174E5}"/>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22906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1850" y="2223841"/>
            <a:ext cx="10515600" cy="2410317"/>
          </a:xfrm>
        </p:spPr>
        <p:txBody>
          <a:bodyPr anchor="ctr"/>
          <a:lstStyle>
            <a:lvl1pPr algn="ctr">
              <a:defRPr sz="4800">
                <a:solidFill>
                  <a:schemeClr val="tx2"/>
                </a:solidFill>
              </a:defRPr>
            </a:lvl1pPr>
          </a:lstStyle>
          <a:p>
            <a:r>
              <a:rPr lang="en-GB"/>
              <a:t>Click to edit Master title style</a:t>
            </a:r>
            <a:endParaRPr lang="sv-SE"/>
          </a:p>
        </p:txBody>
      </p:sp>
    </p:spTree>
    <p:extLst>
      <p:ext uri="{BB962C8B-B14F-4D97-AF65-F5344CB8AC3E}">
        <p14:creationId xmlns:p14="http://schemas.microsoft.com/office/powerpoint/2010/main" val="3601858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1850" y="2223841"/>
            <a:ext cx="10515600" cy="2410317"/>
          </a:xfrm>
        </p:spPr>
        <p:txBody>
          <a:bodyPr anchor="ctr"/>
          <a:lstStyle>
            <a:lvl1pPr algn="ctr">
              <a:defRPr sz="4800">
                <a:solidFill>
                  <a:schemeClr val="tx1"/>
                </a:solidFill>
              </a:defRPr>
            </a:lvl1pPr>
          </a:lstStyle>
          <a:p>
            <a:r>
              <a:rPr lang="en-GB"/>
              <a:t>Click to edit Master title style</a:t>
            </a:r>
            <a:endParaRPr lang="sv-SE"/>
          </a:p>
        </p:txBody>
      </p:sp>
      <p:grpSp>
        <p:nvGrpSpPr>
          <p:cNvPr id="22" name="Bild 10">
            <a:extLst>
              <a:ext uri="{FF2B5EF4-FFF2-40B4-BE49-F238E27FC236}">
                <a16:creationId xmlns:a16="http://schemas.microsoft.com/office/drawing/2014/main" id="{F90D1F20-77A0-4A77-A229-D9D19CB20333}"/>
              </a:ext>
            </a:extLst>
          </p:cNvPr>
          <p:cNvGrpSpPr/>
          <p:nvPr userDrawn="1"/>
        </p:nvGrpSpPr>
        <p:grpSpPr>
          <a:xfrm>
            <a:off x="10546079" y="6296236"/>
            <a:ext cx="1062989" cy="231564"/>
            <a:chOff x="8372475" y="5959475"/>
            <a:chExt cx="3213734" cy="700087"/>
          </a:xfrm>
          <a:solidFill>
            <a:schemeClr val="tx1"/>
          </a:solidFill>
        </p:grpSpPr>
        <p:sp>
          <p:nvSpPr>
            <p:cNvPr id="23" name="Frihandsfigur: Form 22">
              <a:extLst>
                <a:ext uri="{FF2B5EF4-FFF2-40B4-BE49-F238E27FC236}">
                  <a16:creationId xmlns:a16="http://schemas.microsoft.com/office/drawing/2014/main" id="{0EA344B0-214A-4DEE-B8F5-A2BE3CAEC575}"/>
                </a:ext>
              </a:extLst>
            </p:cNvPr>
            <p:cNvSpPr/>
            <p:nvPr/>
          </p:nvSpPr>
          <p:spPr>
            <a:xfrm>
              <a:off x="9373552" y="6159500"/>
              <a:ext cx="266700" cy="314325"/>
            </a:xfrm>
            <a:custGeom>
              <a:avLst/>
              <a:gdLst>
                <a:gd name="connsiteX0" fmla="*/ 134302 w 266700"/>
                <a:gd name="connsiteY0" fmla="*/ 235268 h 314325"/>
                <a:gd name="connsiteX1" fmla="*/ 133350 w 266700"/>
                <a:gd name="connsiteY1" fmla="*/ 235268 h 314325"/>
                <a:gd name="connsiteX2" fmla="*/ 88583 w 266700"/>
                <a:gd name="connsiteY2" fmla="*/ 0 h 314325"/>
                <a:gd name="connsiteX3" fmla="*/ 0 w 266700"/>
                <a:gd name="connsiteY3" fmla="*/ 0 h 314325"/>
                <a:gd name="connsiteX4" fmla="*/ 82868 w 266700"/>
                <a:gd name="connsiteY4" fmla="*/ 314325 h 314325"/>
                <a:gd name="connsiteX5" fmla="*/ 180023 w 266700"/>
                <a:gd name="connsiteY5" fmla="*/ 314325 h 314325"/>
                <a:gd name="connsiteX6" fmla="*/ 266700 w 266700"/>
                <a:gd name="connsiteY6" fmla="*/ 0 h 314325"/>
                <a:gd name="connsiteX7" fmla="*/ 180975 w 266700"/>
                <a:gd name="connsiteY7"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314325">
                  <a:moveTo>
                    <a:pt x="134302" y="235268"/>
                  </a:moveTo>
                  <a:lnTo>
                    <a:pt x="133350" y="235268"/>
                  </a:lnTo>
                  <a:lnTo>
                    <a:pt x="88583" y="0"/>
                  </a:lnTo>
                  <a:lnTo>
                    <a:pt x="0" y="0"/>
                  </a:lnTo>
                  <a:lnTo>
                    <a:pt x="82868" y="314325"/>
                  </a:lnTo>
                  <a:lnTo>
                    <a:pt x="180023" y="314325"/>
                  </a:lnTo>
                  <a:lnTo>
                    <a:pt x="266700" y="0"/>
                  </a:lnTo>
                  <a:lnTo>
                    <a:pt x="180975" y="0"/>
                  </a:lnTo>
                  <a:close/>
                </a:path>
              </a:pathLst>
            </a:custGeom>
            <a:grpFill/>
            <a:ln w="9525"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7CABDFCD-CB11-4653-93C0-4228E08C2691}"/>
                </a:ext>
              </a:extLst>
            </p:cNvPr>
            <p:cNvSpPr/>
            <p:nvPr/>
          </p:nvSpPr>
          <p:spPr>
            <a:xfrm>
              <a:off x="9645967" y="6152832"/>
              <a:ext cx="252412" cy="327660"/>
            </a:xfrm>
            <a:custGeom>
              <a:avLst/>
              <a:gdLst>
                <a:gd name="connsiteX0" fmla="*/ 247650 w 252412"/>
                <a:gd name="connsiteY0" fmla="*/ 105728 h 327660"/>
                <a:gd name="connsiteX1" fmla="*/ 121920 w 252412"/>
                <a:gd name="connsiteY1" fmla="*/ 0 h 327660"/>
                <a:gd name="connsiteX2" fmla="*/ 40005 w 252412"/>
                <a:gd name="connsiteY2" fmla="*/ 20955 h 327660"/>
                <a:gd name="connsiteX3" fmla="*/ 7620 w 252412"/>
                <a:gd name="connsiteY3" fmla="*/ 97155 h 327660"/>
                <a:gd name="connsiteX4" fmla="*/ 93345 w 252412"/>
                <a:gd name="connsiteY4" fmla="*/ 97155 h 327660"/>
                <a:gd name="connsiteX5" fmla="*/ 126683 w 252412"/>
                <a:gd name="connsiteY5" fmla="*/ 49530 h 327660"/>
                <a:gd name="connsiteX6" fmla="*/ 161925 w 252412"/>
                <a:gd name="connsiteY6" fmla="*/ 95250 h 327660"/>
                <a:gd name="connsiteX7" fmla="*/ 161925 w 252412"/>
                <a:gd name="connsiteY7" fmla="*/ 120015 h 327660"/>
                <a:gd name="connsiteX8" fmla="*/ 0 w 252412"/>
                <a:gd name="connsiteY8" fmla="*/ 227648 h 327660"/>
                <a:gd name="connsiteX9" fmla="*/ 83820 w 252412"/>
                <a:gd name="connsiteY9" fmla="*/ 327660 h 327660"/>
                <a:gd name="connsiteX10" fmla="*/ 165735 w 252412"/>
                <a:gd name="connsiteY10" fmla="*/ 280035 h 327660"/>
                <a:gd name="connsiteX11" fmla="*/ 166688 w 252412"/>
                <a:gd name="connsiteY11" fmla="*/ 280035 h 327660"/>
                <a:gd name="connsiteX12" fmla="*/ 170498 w 252412"/>
                <a:gd name="connsiteY12" fmla="*/ 321945 h 327660"/>
                <a:gd name="connsiteX13" fmla="*/ 252413 w 252412"/>
                <a:gd name="connsiteY13" fmla="*/ 321945 h 327660"/>
                <a:gd name="connsiteX14" fmla="*/ 247650 w 252412"/>
                <a:gd name="connsiteY14" fmla="*/ 263843 h 327660"/>
                <a:gd name="connsiteX15" fmla="*/ 247650 w 252412"/>
                <a:gd name="connsiteY15" fmla="*/ 105728 h 327660"/>
                <a:gd name="connsiteX16" fmla="*/ 118110 w 252412"/>
                <a:gd name="connsiteY16" fmla="*/ 273368 h 327660"/>
                <a:gd name="connsiteX17" fmla="*/ 85725 w 252412"/>
                <a:gd name="connsiteY17" fmla="*/ 223838 h 327660"/>
                <a:gd name="connsiteX18" fmla="*/ 161925 w 252412"/>
                <a:gd name="connsiteY18" fmla="*/ 169545 h 327660"/>
                <a:gd name="connsiteX19" fmla="*/ 118110 w 252412"/>
                <a:gd name="connsiteY19" fmla="*/ 273368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412" h="327660">
                  <a:moveTo>
                    <a:pt x="247650" y="105728"/>
                  </a:moveTo>
                  <a:cubicBezTo>
                    <a:pt x="247650" y="48578"/>
                    <a:pt x="233363" y="0"/>
                    <a:pt x="121920" y="0"/>
                  </a:cubicBezTo>
                  <a:cubicBezTo>
                    <a:pt x="88583" y="0"/>
                    <a:pt x="60008" y="5715"/>
                    <a:pt x="40005" y="20955"/>
                  </a:cubicBezTo>
                  <a:cubicBezTo>
                    <a:pt x="19050" y="35243"/>
                    <a:pt x="7620" y="60008"/>
                    <a:pt x="7620" y="97155"/>
                  </a:cubicBezTo>
                  <a:lnTo>
                    <a:pt x="93345" y="97155"/>
                  </a:lnTo>
                  <a:cubicBezTo>
                    <a:pt x="93345" y="72390"/>
                    <a:pt x="96203" y="49530"/>
                    <a:pt x="126683" y="49530"/>
                  </a:cubicBezTo>
                  <a:cubicBezTo>
                    <a:pt x="158115" y="49530"/>
                    <a:pt x="161925" y="68580"/>
                    <a:pt x="161925" y="95250"/>
                  </a:cubicBezTo>
                  <a:lnTo>
                    <a:pt x="161925" y="120015"/>
                  </a:lnTo>
                  <a:cubicBezTo>
                    <a:pt x="80010" y="119063"/>
                    <a:pt x="0" y="122873"/>
                    <a:pt x="0" y="227648"/>
                  </a:cubicBezTo>
                  <a:cubicBezTo>
                    <a:pt x="0" y="282893"/>
                    <a:pt x="22860" y="327660"/>
                    <a:pt x="83820" y="327660"/>
                  </a:cubicBezTo>
                  <a:cubicBezTo>
                    <a:pt x="121920" y="327660"/>
                    <a:pt x="147638" y="312420"/>
                    <a:pt x="165735" y="280035"/>
                  </a:cubicBezTo>
                  <a:lnTo>
                    <a:pt x="166688" y="280035"/>
                  </a:lnTo>
                  <a:lnTo>
                    <a:pt x="170498" y="321945"/>
                  </a:lnTo>
                  <a:lnTo>
                    <a:pt x="252413" y="321945"/>
                  </a:lnTo>
                  <a:cubicBezTo>
                    <a:pt x="250508" y="302895"/>
                    <a:pt x="247650" y="282893"/>
                    <a:pt x="247650" y="263843"/>
                  </a:cubicBezTo>
                  <a:lnTo>
                    <a:pt x="247650" y="105728"/>
                  </a:lnTo>
                  <a:close/>
                  <a:moveTo>
                    <a:pt x="118110" y="273368"/>
                  </a:moveTo>
                  <a:cubicBezTo>
                    <a:pt x="89535" y="273368"/>
                    <a:pt x="85725" y="245745"/>
                    <a:pt x="85725" y="223838"/>
                  </a:cubicBezTo>
                  <a:cubicBezTo>
                    <a:pt x="85725" y="167640"/>
                    <a:pt x="118110" y="171450"/>
                    <a:pt x="161925" y="169545"/>
                  </a:cubicBezTo>
                  <a:cubicBezTo>
                    <a:pt x="161925" y="202883"/>
                    <a:pt x="169545" y="273368"/>
                    <a:pt x="118110" y="273368"/>
                  </a:cubicBezTo>
                  <a:close/>
                </a:path>
              </a:pathLst>
            </a:custGeom>
            <a:grpFill/>
            <a:ln w="9525"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2926069B-33A2-4BC1-BCAC-A6C7391B7D37}"/>
                </a:ext>
              </a:extLst>
            </p:cNvPr>
            <p:cNvSpPr/>
            <p:nvPr/>
          </p:nvSpPr>
          <p:spPr>
            <a:xfrm>
              <a:off x="9685972" y="6038532"/>
              <a:ext cx="69532" cy="67627"/>
            </a:xfrm>
            <a:custGeom>
              <a:avLst/>
              <a:gdLst>
                <a:gd name="connsiteX0" fmla="*/ 0 w 69532"/>
                <a:gd name="connsiteY0" fmla="*/ 0 h 67627"/>
                <a:gd name="connsiteX1" fmla="*/ 69532 w 69532"/>
                <a:gd name="connsiteY1" fmla="*/ 0 h 67627"/>
                <a:gd name="connsiteX2" fmla="*/ 69532 w 69532"/>
                <a:gd name="connsiteY2" fmla="*/ 67628 h 67627"/>
                <a:gd name="connsiteX3" fmla="*/ 0 w 69532"/>
                <a:gd name="connsiteY3" fmla="*/ 67628 h 67627"/>
              </a:gdLst>
              <a:ahLst/>
              <a:cxnLst>
                <a:cxn ang="0">
                  <a:pos x="connsiteX0" y="connsiteY0"/>
                </a:cxn>
                <a:cxn ang="0">
                  <a:pos x="connsiteX1" y="connsiteY1"/>
                </a:cxn>
                <a:cxn ang="0">
                  <a:pos x="connsiteX2" y="connsiteY2"/>
                </a:cxn>
                <a:cxn ang="0">
                  <a:pos x="connsiteX3" y="connsiteY3"/>
                </a:cxn>
              </a:cxnLst>
              <a:rect l="l" t="t" r="r" b="b"/>
              <a:pathLst>
                <a:path w="69532" h="67627">
                  <a:moveTo>
                    <a:pt x="0" y="0"/>
                  </a:moveTo>
                  <a:lnTo>
                    <a:pt x="69532" y="0"/>
                  </a:lnTo>
                  <a:lnTo>
                    <a:pt x="69532" y="67628"/>
                  </a:lnTo>
                  <a:lnTo>
                    <a:pt x="0" y="67628"/>
                  </a:lnTo>
                  <a:close/>
                </a:path>
              </a:pathLst>
            </a:custGeom>
            <a:grpFill/>
            <a:ln w="9525"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86A2DC9D-15DA-445D-A9DF-40D1E20507A3}"/>
                </a:ext>
              </a:extLst>
            </p:cNvPr>
            <p:cNvSpPr/>
            <p:nvPr/>
          </p:nvSpPr>
          <p:spPr>
            <a:xfrm>
              <a:off x="9796462" y="6038532"/>
              <a:ext cx="69532" cy="67627"/>
            </a:xfrm>
            <a:custGeom>
              <a:avLst/>
              <a:gdLst>
                <a:gd name="connsiteX0" fmla="*/ 0 w 69532"/>
                <a:gd name="connsiteY0" fmla="*/ 0 h 67627"/>
                <a:gd name="connsiteX1" fmla="*/ 69533 w 69532"/>
                <a:gd name="connsiteY1" fmla="*/ 0 h 67627"/>
                <a:gd name="connsiteX2" fmla="*/ 69533 w 69532"/>
                <a:gd name="connsiteY2" fmla="*/ 67628 h 67627"/>
                <a:gd name="connsiteX3" fmla="*/ 0 w 69532"/>
                <a:gd name="connsiteY3" fmla="*/ 67628 h 67627"/>
              </a:gdLst>
              <a:ahLst/>
              <a:cxnLst>
                <a:cxn ang="0">
                  <a:pos x="connsiteX0" y="connsiteY0"/>
                </a:cxn>
                <a:cxn ang="0">
                  <a:pos x="connsiteX1" y="connsiteY1"/>
                </a:cxn>
                <a:cxn ang="0">
                  <a:pos x="connsiteX2" y="connsiteY2"/>
                </a:cxn>
                <a:cxn ang="0">
                  <a:pos x="connsiteX3" y="connsiteY3"/>
                </a:cxn>
              </a:cxnLst>
              <a:rect l="l" t="t" r="r" b="b"/>
              <a:pathLst>
                <a:path w="69532" h="67627">
                  <a:moveTo>
                    <a:pt x="0" y="0"/>
                  </a:moveTo>
                  <a:lnTo>
                    <a:pt x="69533" y="0"/>
                  </a:lnTo>
                  <a:lnTo>
                    <a:pt x="69533" y="67628"/>
                  </a:lnTo>
                  <a:lnTo>
                    <a:pt x="0" y="67628"/>
                  </a:lnTo>
                  <a:close/>
                </a:path>
              </a:pathLst>
            </a:custGeom>
            <a:grpFill/>
            <a:ln w="9525"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1A0BA76-376A-4B71-9C2B-B525A4D6E95D}"/>
                </a:ext>
              </a:extLst>
            </p:cNvPr>
            <p:cNvSpPr/>
            <p:nvPr/>
          </p:nvSpPr>
          <p:spPr>
            <a:xfrm>
              <a:off x="9924739" y="6153784"/>
              <a:ext cx="241292" cy="327659"/>
            </a:xfrm>
            <a:custGeom>
              <a:avLst/>
              <a:gdLst>
                <a:gd name="connsiteX0" fmla="*/ 86035 w 241292"/>
                <a:gd name="connsiteY0" fmla="*/ 81915 h 327659"/>
                <a:gd name="connsiteX1" fmla="*/ 115563 w 241292"/>
                <a:gd name="connsiteY1" fmla="*/ 48578 h 327659"/>
                <a:gd name="connsiteX2" fmla="*/ 138423 w 241292"/>
                <a:gd name="connsiteY2" fmla="*/ 55245 h 327659"/>
                <a:gd name="connsiteX3" fmla="*/ 146995 w 241292"/>
                <a:gd name="connsiteY3" fmla="*/ 96203 h 327659"/>
                <a:gd name="connsiteX4" fmla="*/ 232720 w 241292"/>
                <a:gd name="connsiteY4" fmla="*/ 96203 h 327659"/>
                <a:gd name="connsiteX5" fmla="*/ 124135 w 241292"/>
                <a:gd name="connsiteY5" fmla="*/ 0 h 327659"/>
                <a:gd name="connsiteX6" fmla="*/ 310 w 241292"/>
                <a:gd name="connsiteY6" fmla="*/ 88583 h 327659"/>
                <a:gd name="connsiteX7" fmla="*/ 154615 w 241292"/>
                <a:gd name="connsiteY7" fmla="*/ 240983 h 327659"/>
                <a:gd name="connsiteX8" fmla="*/ 122230 w 241292"/>
                <a:gd name="connsiteY8" fmla="*/ 273368 h 327659"/>
                <a:gd name="connsiteX9" fmla="*/ 90798 w 241292"/>
                <a:gd name="connsiteY9" fmla="*/ 258128 h 327659"/>
                <a:gd name="connsiteX10" fmla="*/ 86035 w 241292"/>
                <a:gd name="connsiteY10" fmla="*/ 220028 h 327659"/>
                <a:gd name="connsiteX11" fmla="*/ 310 w 241292"/>
                <a:gd name="connsiteY11" fmla="*/ 220028 h 327659"/>
                <a:gd name="connsiteX12" fmla="*/ 123183 w 241292"/>
                <a:gd name="connsiteY12" fmla="*/ 327660 h 327659"/>
                <a:gd name="connsiteX13" fmla="*/ 241293 w 241292"/>
                <a:gd name="connsiteY13" fmla="*/ 231458 h 327659"/>
                <a:gd name="connsiteX14" fmla="*/ 86035 w 241292"/>
                <a:gd name="connsiteY14" fmla="*/ 81915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292" h="327659">
                  <a:moveTo>
                    <a:pt x="86035" y="81915"/>
                  </a:moveTo>
                  <a:cubicBezTo>
                    <a:pt x="86035" y="60960"/>
                    <a:pt x="96513" y="48578"/>
                    <a:pt x="115563" y="48578"/>
                  </a:cubicBezTo>
                  <a:cubicBezTo>
                    <a:pt x="125088" y="48578"/>
                    <a:pt x="132708" y="49530"/>
                    <a:pt x="138423" y="55245"/>
                  </a:cubicBezTo>
                  <a:cubicBezTo>
                    <a:pt x="145090" y="60960"/>
                    <a:pt x="146995" y="74295"/>
                    <a:pt x="146995" y="96203"/>
                  </a:cubicBezTo>
                  <a:lnTo>
                    <a:pt x="232720" y="96203"/>
                  </a:lnTo>
                  <a:cubicBezTo>
                    <a:pt x="237483" y="28575"/>
                    <a:pt x="183190" y="0"/>
                    <a:pt x="124135" y="0"/>
                  </a:cubicBezTo>
                  <a:cubicBezTo>
                    <a:pt x="66985" y="0"/>
                    <a:pt x="310" y="20955"/>
                    <a:pt x="310" y="88583"/>
                  </a:cubicBezTo>
                  <a:cubicBezTo>
                    <a:pt x="310" y="188595"/>
                    <a:pt x="154615" y="174308"/>
                    <a:pt x="154615" y="240983"/>
                  </a:cubicBezTo>
                  <a:cubicBezTo>
                    <a:pt x="154615" y="261938"/>
                    <a:pt x="139375" y="273368"/>
                    <a:pt x="122230" y="273368"/>
                  </a:cubicBezTo>
                  <a:cubicBezTo>
                    <a:pt x="105085" y="273368"/>
                    <a:pt x="95560" y="268605"/>
                    <a:pt x="90798" y="258128"/>
                  </a:cubicBezTo>
                  <a:cubicBezTo>
                    <a:pt x="86035" y="248603"/>
                    <a:pt x="86035" y="234315"/>
                    <a:pt x="86035" y="220028"/>
                  </a:cubicBezTo>
                  <a:lnTo>
                    <a:pt x="310" y="220028"/>
                  </a:lnTo>
                  <a:cubicBezTo>
                    <a:pt x="-4452" y="307658"/>
                    <a:pt x="46030" y="327660"/>
                    <a:pt x="123183" y="327660"/>
                  </a:cubicBezTo>
                  <a:cubicBezTo>
                    <a:pt x="196525" y="327660"/>
                    <a:pt x="241293" y="286703"/>
                    <a:pt x="241293" y="231458"/>
                  </a:cubicBezTo>
                  <a:cubicBezTo>
                    <a:pt x="240340" y="129540"/>
                    <a:pt x="86035" y="131445"/>
                    <a:pt x="86035" y="81915"/>
                  </a:cubicBezTo>
                  <a:close/>
                </a:path>
              </a:pathLst>
            </a:custGeom>
            <a:grpFill/>
            <a:ln w="9525"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D5A9D88-7D3F-4CEB-A66D-6F80BEC33B6B}"/>
                </a:ext>
              </a:extLst>
            </p:cNvPr>
            <p:cNvSpPr/>
            <p:nvPr/>
          </p:nvSpPr>
          <p:spPr>
            <a:xfrm>
              <a:off x="10175557" y="6069965"/>
              <a:ext cx="337184" cy="406717"/>
            </a:xfrm>
            <a:custGeom>
              <a:avLst/>
              <a:gdLst>
                <a:gd name="connsiteX0" fmla="*/ 289560 w 337184"/>
                <a:gd name="connsiteY0" fmla="*/ 0 h 406717"/>
                <a:gd name="connsiteX1" fmla="*/ 201930 w 337184"/>
                <a:gd name="connsiteY1" fmla="*/ 39052 h 406717"/>
                <a:gd name="connsiteX2" fmla="*/ 201930 w 337184"/>
                <a:gd name="connsiteY2" fmla="*/ 89535 h 406717"/>
                <a:gd name="connsiteX3" fmla="*/ 167640 w 337184"/>
                <a:gd name="connsiteY3" fmla="*/ 89535 h 406717"/>
                <a:gd name="connsiteX4" fmla="*/ 166688 w 337184"/>
                <a:gd name="connsiteY4" fmla="*/ 89535 h 406717"/>
                <a:gd name="connsiteX5" fmla="*/ 122872 w 337184"/>
                <a:gd name="connsiteY5" fmla="*/ 89535 h 406717"/>
                <a:gd name="connsiteX6" fmla="*/ 122872 w 337184"/>
                <a:gd name="connsiteY6" fmla="*/ 0 h 406717"/>
                <a:gd name="connsiteX7" fmla="*/ 35242 w 337184"/>
                <a:gd name="connsiteY7" fmla="*/ 39052 h 406717"/>
                <a:gd name="connsiteX8" fmla="*/ 35242 w 337184"/>
                <a:gd name="connsiteY8" fmla="*/ 89535 h 406717"/>
                <a:gd name="connsiteX9" fmla="*/ 0 w 337184"/>
                <a:gd name="connsiteY9" fmla="*/ 89535 h 406717"/>
                <a:gd name="connsiteX10" fmla="*/ 0 w 337184"/>
                <a:gd name="connsiteY10" fmla="*/ 143828 h 406717"/>
                <a:gd name="connsiteX11" fmla="*/ 35242 w 337184"/>
                <a:gd name="connsiteY11" fmla="*/ 143828 h 406717"/>
                <a:gd name="connsiteX12" fmla="*/ 35242 w 337184"/>
                <a:gd name="connsiteY12" fmla="*/ 337185 h 406717"/>
                <a:gd name="connsiteX13" fmla="*/ 120967 w 337184"/>
                <a:gd name="connsiteY13" fmla="*/ 406718 h 406717"/>
                <a:gd name="connsiteX14" fmla="*/ 166688 w 337184"/>
                <a:gd name="connsiteY14" fmla="*/ 403860 h 406717"/>
                <a:gd name="connsiteX15" fmla="*/ 166688 w 337184"/>
                <a:gd name="connsiteY15" fmla="*/ 349568 h 406717"/>
                <a:gd name="connsiteX16" fmla="*/ 151447 w 337184"/>
                <a:gd name="connsiteY16" fmla="*/ 350520 h 406717"/>
                <a:gd name="connsiteX17" fmla="*/ 123825 w 337184"/>
                <a:gd name="connsiteY17" fmla="*/ 311468 h 406717"/>
                <a:gd name="connsiteX18" fmla="*/ 123825 w 337184"/>
                <a:gd name="connsiteY18" fmla="*/ 142875 h 406717"/>
                <a:gd name="connsiteX19" fmla="*/ 167640 w 337184"/>
                <a:gd name="connsiteY19" fmla="*/ 142875 h 406717"/>
                <a:gd name="connsiteX20" fmla="*/ 168592 w 337184"/>
                <a:gd name="connsiteY20" fmla="*/ 142875 h 406717"/>
                <a:gd name="connsiteX21" fmla="*/ 202883 w 337184"/>
                <a:gd name="connsiteY21" fmla="*/ 142875 h 406717"/>
                <a:gd name="connsiteX22" fmla="*/ 202883 w 337184"/>
                <a:gd name="connsiteY22" fmla="*/ 337185 h 406717"/>
                <a:gd name="connsiteX23" fmla="*/ 288608 w 337184"/>
                <a:gd name="connsiteY23" fmla="*/ 406718 h 406717"/>
                <a:gd name="connsiteX24" fmla="*/ 334327 w 337184"/>
                <a:gd name="connsiteY24" fmla="*/ 403860 h 406717"/>
                <a:gd name="connsiteX25" fmla="*/ 334327 w 337184"/>
                <a:gd name="connsiteY25" fmla="*/ 349568 h 406717"/>
                <a:gd name="connsiteX26" fmla="*/ 319088 w 337184"/>
                <a:gd name="connsiteY26" fmla="*/ 350520 h 406717"/>
                <a:gd name="connsiteX27" fmla="*/ 291465 w 337184"/>
                <a:gd name="connsiteY27" fmla="*/ 311468 h 406717"/>
                <a:gd name="connsiteX28" fmla="*/ 291465 w 337184"/>
                <a:gd name="connsiteY28" fmla="*/ 142875 h 406717"/>
                <a:gd name="connsiteX29" fmla="*/ 337185 w 337184"/>
                <a:gd name="connsiteY29" fmla="*/ 142875 h 406717"/>
                <a:gd name="connsiteX30" fmla="*/ 337185 w 337184"/>
                <a:gd name="connsiteY30" fmla="*/ 89535 h 406717"/>
                <a:gd name="connsiteX31" fmla="*/ 291465 w 337184"/>
                <a:gd name="connsiteY31" fmla="*/ 89535 h 406717"/>
                <a:gd name="connsiteX32" fmla="*/ 291465 w 337184"/>
                <a:gd name="connsiteY32" fmla="*/ 0 h 40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184" h="406717">
                  <a:moveTo>
                    <a:pt x="289560" y="0"/>
                  </a:moveTo>
                  <a:lnTo>
                    <a:pt x="201930" y="39052"/>
                  </a:lnTo>
                  <a:lnTo>
                    <a:pt x="201930" y="89535"/>
                  </a:lnTo>
                  <a:lnTo>
                    <a:pt x="167640" y="89535"/>
                  </a:lnTo>
                  <a:lnTo>
                    <a:pt x="166688" y="89535"/>
                  </a:lnTo>
                  <a:lnTo>
                    <a:pt x="122872" y="89535"/>
                  </a:lnTo>
                  <a:lnTo>
                    <a:pt x="122872" y="0"/>
                  </a:lnTo>
                  <a:lnTo>
                    <a:pt x="35242" y="39052"/>
                  </a:lnTo>
                  <a:lnTo>
                    <a:pt x="35242" y="89535"/>
                  </a:lnTo>
                  <a:lnTo>
                    <a:pt x="0" y="89535"/>
                  </a:lnTo>
                  <a:lnTo>
                    <a:pt x="0" y="143828"/>
                  </a:lnTo>
                  <a:lnTo>
                    <a:pt x="35242" y="143828"/>
                  </a:lnTo>
                  <a:lnTo>
                    <a:pt x="35242" y="337185"/>
                  </a:lnTo>
                  <a:cubicBezTo>
                    <a:pt x="35242" y="356235"/>
                    <a:pt x="44767" y="406718"/>
                    <a:pt x="120967" y="406718"/>
                  </a:cubicBezTo>
                  <a:cubicBezTo>
                    <a:pt x="141922" y="406718"/>
                    <a:pt x="154305" y="404812"/>
                    <a:pt x="166688" y="403860"/>
                  </a:cubicBezTo>
                  <a:lnTo>
                    <a:pt x="166688" y="349568"/>
                  </a:lnTo>
                  <a:cubicBezTo>
                    <a:pt x="161925" y="350520"/>
                    <a:pt x="157163" y="350520"/>
                    <a:pt x="151447" y="350520"/>
                  </a:cubicBezTo>
                  <a:cubicBezTo>
                    <a:pt x="122872" y="350520"/>
                    <a:pt x="123825" y="335280"/>
                    <a:pt x="123825" y="311468"/>
                  </a:cubicBezTo>
                  <a:lnTo>
                    <a:pt x="123825" y="142875"/>
                  </a:lnTo>
                  <a:lnTo>
                    <a:pt x="167640" y="142875"/>
                  </a:lnTo>
                  <a:lnTo>
                    <a:pt x="168592" y="142875"/>
                  </a:lnTo>
                  <a:lnTo>
                    <a:pt x="202883" y="142875"/>
                  </a:lnTo>
                  <a:lnTo>
                    <a:pt x="202883" y="337185"/>
                  </a:lnTo>
                  <a:cubicBezTo>
                    <a:pt x="202883" y="356235"/>
                    <a:pt x="212408" y="406718"/>
                    <a:pt x="288608" y="406718"/>
                  </a:cubicBezTo>
                  <a:cubicBezTo>
                    <a:pt x="309563" y="406718"/>
                    <a:pt x="321945" y="404812"/>
                    <a:pt x="334327" y="403860"/>
                  </a:cubicBezTo>
                  <a:lnTo>
                    <a:pt x="334327" y="349568"/>
                  </a:lnTo>
                  <a:cubicBezTo>
                    <a:pt x="329565" y="350520"/>
                    <a:pt x="324802" y="350520"/>
                    <a:pt x="319088" y="350520"/>
                  </a:cubicBezTo>
                  <a:cubicBezTo>
                    <a:pt x="290513" y="350520"/>
                    <a:pt x="291465" y="335280"/>
                    <a:pt x="291465" y="311468"/>
                  </a:cubicBezTo>
                  <a:lnTo>
                    <a:pt x="291465" y="142875"/>
                  </a:lnTo>
                  <a:lnTo>
                    <a:pt x="337185" y="142875"/>
                  </a:lnTo>
                  <a:lnTo>
                    <a:pt x="337185" y="89535"/>
                  </a:lnTo>
                  <a:lnTo>
                    <a:pt x="291465" y="89535"/>
                  </a:lnTo>
                  <a:lnTo>
                    <a:pt x="291465" y="0"/>
                  </a:lnTo>
                  <a:close/>
                </a:path>
              </a:pathLst>
            </a:custGeom>
            <a:grpFill/>
            <a:ln w="9525"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630BDD80-AAC4-4E4E-9079-C0FBE6B84EDC}"/>
                </a:ext>
              </a:extLst>
            </p:cNvPr>
            <p:cNvSpPr/>
            <p:nvPr/>
          </p:nvSpPr>
          <p:spPr>
            <a:xfrm>
              <a:off x="10544175" y="6152832"/>
              <a:ext cx="165734" cy="320992"/>
            </a:xfrm>
            <a:custGeom>
              <a:avLst/>
              <a:gdLst>
                <a:gd name="connsiteX0" fmla="*/ 84772 w 165734"/>
                <a:gd name="connsiteY0" fmla="*/ 46673 h 320992"/>
                <a:gd name="connsiteX1" fmla="*/ 83820 w 165734"/>
                <a:gd name="connsiteY1" fmla="*/ 46673 h 320992"/>
                <a:gd name="connsiteX2" fmla="*/ 83820 w 165734"/>
                <a:gd name="connsiteY2" fmla="*/ 6668 h 320992"/>
                <a:gd name="connsiteX3" fmla="*/ 0 w 165734"/>
                <a:gd name="connsiteY3" fmla="*/ 6668 h 320992"/>
                <a:gd name="connsiteX4" fmla="*/ 0 w 165734"/>
                <a:gd name="connsiteY4" fmla="*/ 320993 h 320992"/>
                <a:gd name="connsiteX5" fmla="*/ 87630 w 165734"/>
                <a:gd name="connsiteY5" fmla="*/ 320993 h 320992"/>
                <a:gd name="connsiteX6" fmla="*/ 87630 w 165734"/>
                <a:gd name="connsiteY6" fmla="*/ 149543 h 320992"/>
                <a:gd name="connsiteX7" fmla="*/ 165735 w 165734"/>
                <a:gd name="connsiteY7" fmla="*/ 78105 h 320992"/>
                <a:gd name="connsiteX8" fmla="*/ 165735 w 165734"/>
                <a:gd name="connsiteY8" fmla="*/ 0 h 320992"/>
                <a:gd name="connsiteX9" fmla="*/ 84772 w 165734"/>
                <a:gd name="connsiteY9" fmla="*/ 4667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4" h="320992">
                  <a:moveTo>
                    <a:pt x="84772" y="46673"/>
                  </a:moveTo>
                  <a:lnTo>
                    <a:pt x="83820" y="46673"/>
                  </a:lnTo>
                  <a:lnTo>
                    <a:pt x="83820" y="6668"/>
                  </a:lnTo>
                  <a:lnTo>
                    <a:pt x="0" y="6668"/>
                  </a:lnTo>
                  <a:lnTo>
                    <a:pt x="0" y="320993"/>
                  </a:lnTo>
                  <a:lnTo>
                    <a:pt x="87630" y="320993"/>
                  </a:lnTo>
                  <a:lnTo>
                    <a:pt x="87630" y="149543"/>
                  </a:lnTo>
                  <a:cubicBezTo>
                    <a:pt x="87630" y="118110"/>
                    <a:pt x="88583" y="73343"/>
                    <a:pt x="165735" y="78105"/>
                  </a:cubicBezTo>
                  <a:lnTo>
                    <a:pt x="165735" y="0"/>
                  </a:lnTo>
                  <a:cubicBezTo>
                    <a:pt x="130492" y="0"/>
                    <a:pt x="100965" y="10478"/>
                    <a:pt x="84772" y="46673"/>
                  </a:cubicBezTo>
                  <a:close/>
                </a:path>
              </a:pathLst>
            </a:custGeom>
            <a:grpFill/>
            <a:ln w="9525"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AB4C88F-149C-47EB-9A98-2ED68A5FE91E}"/>
                </a:ext>
              </a:extLst>
            </p:cNvPr>
            <p:cNvSpPr/>
            <p:nvPr/>
          </p:nvSpPr>
          <p:spPr>
            <a:xfrm>
              <a:off x="10713720" y="6152832"/>
              <a:ext cx="252412" cy="327660"/>
            </a:xfrm>
            <a:custGeom>
              <a:avLst/>
              <a:gdLst>
                <a:gd name="connsiteX0" fmla="*/ 247650 w 252412"/>
                <a:gd name="connsiteY0" fmla="*/ 105728 h 327660"/>
                <a:gd name="connsiteX1" fmla="*/ 121920 w 252412"/>
                <a:gd name="connsiteY1" fmla="*/ 0 h 327660"/>
                <a:gd name="connsiteX2" fmla="*/ 40005 w 252412"/>
                <a:gd name="connsiteY2" fmla="*/ 20955 h 327660"/>
                <a:gd name="connsiteX3" fmla="*/ 7620 w 252412"/>
                <a:gd name="connsiteY3" fmla="*/ 97155 h 327660"/>
                <a:gd name="connsiteX4" fmla="*/ 93345 w 252412"/>
                <a:gd name="connsiteY4" fmla="*/ 97155 h 327660"/>
                <a:gd name="connsiteX5" fmla="*/ 126683 w 252412"/>
                <a:gd name="connsiteY5" fmla="*/ 49530 h 327660"/>
                <a:gd name="connsiteX6" fmla="*/ 161925 w 252412"/>
                <a:gd name="connsiteY6" fmla="*/ 95250 h 327660"/>
                <a:gd name="connsiteX7" fmla="*/ 161925 w 252412"/>
                <a:gd name="connsiteY7" fmla="*/ 120015 h 327660"/>
                <a:gd name="connsiteX8" fmla="*/ 0 w 252412"/>
                <a:gd name="connsiteY8" fmla="*/ 227648 h 327660"/>
                <a:gd name="connsiteX9" fmla="*/ 83820 w 252412"/>
                <a:gd name="connsiteY9" fmla="*/ 327660 h 327660"/>
                <a:gd name="connsiteX10" fmla="*/ 165735 w 252412"/>
                <a:gd name="connsiteY10" fmla="*/ 280035 h 327660"/>
                <a:gd name="connsiteX11" fmla="*/ 166687 w 252412"/>
                <a:gd name="connsiteY11" fmla="*/ 280035 h 327660"/>
                <a:gd name="connsiteX12" fmla="*/ 170498 w 252412"/>
                <a:gd name="connsiteY12" fmla="*/ 321945 h 327660"/>
                <a:gd name="connsiteX13" fmla="*/ 252412 w 252412"/>
                <a:gd name="connsiteY13" fmla="*/ 321945 h 327660"/>
                <a:gd name="connsiteX14" fmla="*/ 247650 w 252412"/>
                <a:gd name="connsiteY14" fmla="*/ 263843 h 327660"/>
                <a:gd name="connsiteX15" fmla="*/ 247650 w 252412"/>
                <a:gd name="connsiteY15" fmla="*/ 105728 h 327660"/>
                <a:gd name="connsiteX16" fmla="*/ 118110 w 252412"/>
                <a:gd name="connsiteY16" fmla="*/ 273368 h 327660"/>
                <a:gd name="connsiteX17" fmla="*/ 85725 w 252412"/>
                <a:gd name="connsiteY17" fmla="*/ 223838 h 327660"/>
                <a:gd name="connsiteX18" fmla="*/ 161925 w 252412"/>
                <a:gd name="connsiteY18" fmla="*/ 169545 h 327660"/>
                <a:gd name="connsiteX19" fmla="*/ 118110 w 252412"/>
                <a:gd name="connsiteY19" fmla="*/ 273368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412" h="327660">
                  <a:moveTo>
                    <a:pt x="247650" y="105728"/>
                  </a:moveTo>
                  <a:cubicBezTo>
                    <a:pt x="247650" y="48578"/>
                    <a:pt x="233362" y="0"/>
                    <a:pt x="121920" y="0"/>
                  </a:cubicBezTo>
                  <a:cubicBezTo>
                    <a:pt x="88583" y="0"/>
                    <a:pt x="60008" y="5715"/>
                    <a:pt x="40005" y="20955"/>
                  </a:cubicBezTo>
                  <a:cubicBezTo>
                    <a:pt x="19050" y="35243"/>
                    <a:pt x="7620" y="60008"/>
                    <a:pt x="7620" y="97155"/>
                  </a:cubicBezTo>
                  <a:lnTo>
                    <a:pt x="93345" y="97155"/>
                  </a:lnTo>
                  <a:cubicBezTo>
                    <a:pt x="93345" y="72390"/>
                    <a:pt x="96202" y="49530"/>
                    <a:pt x="126683" y="49530"/>
                  </a:cubicBezTo>
                  <a:cubicBezTo>
                    <a:pt x="158115" y="49530"/>
                    <a:pt x="161925" y="68580"/>
                    <a:pt x="161925" y="95250"/>
                  </a:cubicBezTo>
                  <a:lnTo>
                    <a:pt x="161925" y="120015"/>
                  </a:lnTo>
                  <a:cubicBezTo>
                    <a:pt x="80010" y="119063"/>
                    <a:pt x="0" y="122873"/>
                    <a:pt x="0" y="227648"/>
                  </a:cubicBezTo>
                  <a:cubicBezTo>
                    <a:pt x="0" y="282893"/>
                    <a:pt x="22860" y="327660"/>
                    <a:pt x="83820" y="327660"/>
                  </a:cubicBezTo>
                  <a:cubicBezTo>
                    <a:pt x="121920" y="327660"/>
                    <a:pt x="147637" y="312420"/>
                    <a:pt x="165735" y="280035"/>
                  </a:cubicBezTo>
                  <a:lnTo>
                    <a:pt x="166687" y="280035"/>
                  </a:lnTo>
                  <a:lnTo>
                    <a:pt x="170498" y="321945"/>
                  </a:lnTo>
                  <a:lnTo>
                    <a:pt x="252412" y="321945"/>
                  </a:lnTo>
                  <a:cubicBezTo>
                    <a:pt x="250508" y="302895"/>
                    <a:pt x="247650" y="282893"/>
                    <a:pt x="247650" y="263843"/>
                  </a:cubicBezTo>
                  <a:lnTo>
                    <a:pt x="247650" y="105728"/>
                  </a:lnTo>
                  <a:close/>
                  <a:moveTo>
                    <a:pt x="118110" y="273368"/>
                  </a:moveTo>
                  <a:cubicBezTo>
                    <a:pt x="89535" y="273368"/>
                    <a:pt x="85725" y="245745"/>
                    <a:pt x="85725" y="223838"/>
                  </a:cubicBezTo>
                  <a:cubicBezTo>
                    <a:pt x="85725" y="167640"/>
                    <a:pt x="118110" y="171450"/>
                    <a:pt x="161925" y="169545"/>
                  </a:cubicBezTo>
                  <a:cubicBezTo>
                    <a:pt x="161925" y="202883"/>
                    <a:pt x="169545" y="273368"/>
                    <a:pt x="118110" y="273368"/>
                  </a:cubicBezTo>
                  <a:close/>
                </a:path>
              </a:pathLst>
            </a:custGeom>
            <a:grpFill/>
            <a:ln w="9525"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8078405E-5925-4800-A111-8E563D53D146}"/>
                </a:ext>
              </a:extLst>
            </p:cNvPr>
            <p:cNvSpPr/>
            <p:nvPr/>
          </p:nvSpPr>
          <p:spPr>
            <a:xfrm>
              <a:off x="10976609" y="6036607"/>
              <a:ext cx="169545" cy="437217"/>
            </a:xfrm>
            <a:custGeom>
              <a:avLst/>
              <a:gdLst>
                <a:gd name="connsiteX0" fmla="*/ 40005 w 169545"/>
                <a:gd name="connsiteY0" fmla="*/ 121940 h 437217"/>
                <a:gd name="connsiteX1" fmla="*/ 0 w 169545"/>
                <a:gd name="connsiteY1" fmla="*/ 121940 h 437217"/>
                <a:gd name="connsiteX2" fmla="*/ 0 w 169545"/>
                <a:gd name="connsiteY2" fmla="*/ 179090 h 437217"/>
                <a:gd name="connsiteX3" fmla="*/ 40005 w 169545"/>
                <a:gd name="connsiteY3" fmla="*/ 179090 h 437217"/>
                <a:gd name="connsiteX4" fmla="*/ 40005 w 169545"/>
                <a:gd name="connsiteY4" fmla="*/ 437218 h 437217"/>
                <a:gd name="connsiteX5" fmla="*/ 127635 w 169545"/>
                <a:gd name="connsiteY5" fmla="*/ 437218 h 437217"/>
                <a:gd name="connsiteX6" fmla="*/ 127635 w 169545"/>
                <a:gd name="connsiteY6" fmla="*/ 179090 h 437217"/>
                <a:gd name="connsiteX7" fmla="*/ 169545 w 169545"/>
                <a:gd name="connsiteY7" fmla="*/ 179090 h 437217"/>
                <a:gd name="connsiteX8" fmla="*/ 169545 w 169545"/>
                <a:gd name="connsiteY8" fmla="*/ 121940 h 437217"/>
                <a:gd name="connsiteX9" fmla="*/ 127635 w 169545"/>
                <a:gd name="connsiteY9" fmla="*/ 121940 h 437217"/>
                <a:gd name="connsiteX10" fmla="*/ 127635 w 169545"/>
                <a:gd name="connsiteY10" fmla="*/ 99080 h 437217"/>
                <a:gd name="connsiteX11" fmla="*/ 169545 w 169545"/>
                <a:gd name="connsiteY11" fmla="*/ 71458 h 437217"/>
                <a:gd name="connsiteX12" fmla="*/ 169545 w 169545"/>
                <a:gd name="connsiteY12" fmla="*/ 973 h 437217"/>
                <a:gd name="connsiteX13" fmla="*/ 140018 w 169545"/>
                <a:gd name="connsiteY13" fmla="*/ 20 h 437217"/>
                <a:gd name="connsiteX14" fmla="*/ 40005 w 169545"/>
                <a:gd name="connsiteY14" fmla="*/ 121940 h 43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545" h="437217">
                  <a:moveTo>
                    <a:pt x="40005" y="121940"/>
                  </a:moveTo>
                  <a:lnTo>
                    <a:pt x="0" y="121940"/>
                  </a:lnTo>
                  <a:lnTo>
                    <a:pt x="0" y="179090"/>
                  </a:lnTo>
                  <a:lnTo>
                    <a:pt x="40005" y="179090"/>
                  </a:lnTo>
                  <a:lnTo>
                    <a:pt x="40005" y="437218"/>
                  </a:lnTo>
                  <a:lnTo>
                    <a:pt x="127635" y="437218"/>
                  </a:lnTo>
                  <a:lnTo>
                    <a:pt x="127635" y="179090"/>
                  </a:lnTo>
                  <a:lnTo>
                    <a:pt x="169545" y="179090"/>
                  </a:lnTo>
                  <a:lnTo>
                    <a:pt x="169545" y="121940"/>
                  </a:lnTo>
                  <a:lnTo>
                    <a:pt x="127635" y="121940"/>
                  </a:lnTo>
                  <a:lnTo>
                    <a:pt x="127635" y="99080"/>
                  </a:lnTo>
                  <a:cubicBezTo>
                    <a:pt x="127635" y="75268"/>
                    <a:pt x="131445" y="70505"/>
                    <a:pt x="169545" y="71458"/>
                  </a:cubicBezTo>
                  <a:lnTo>
                    <a:pt x="169545" y="973"/>
                  </a:lnTo>
                  <a:cubicBezTo>
                    <a:pt x="159068" y="20"/>
                    <a:pt x="150495" y="20"/>
                    <a:pt x="140018" y="20"/>
                  </a:cubicBezTo>
                  <a:cubicBezTo>
                    <a:pt x="33338" y="-932"/>
                    <a:pt x="40005" y="31453"/>
                    <a:pt x="40005" y="121940"/>
                  </a:cubicBezTo>
                  <a:close/>
                </a:path>
              </a:pathLst>
            </a:custGeom>
            <a:grpFill/>
            <a:ln w="9525"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3D96FE3-A940-4270-A792-77871DE8CF52}"/>
                </a:ext>
              </a:extLst>
            </p:cNvPr>
            <p:cNvSpPr/>
            <p:nvPr/>
          </p:nvSpPr>
          <p:spPr>
            <a:xfrm>
              <a:off x="11182350" y="6159500"/>
              <a:ext cx="87629" cy="314325"/>
            </a:xfrm>
            <a:custGeom>
              <a:avLst/>
              <a:gdLst>
                <a:gd name="connsiteX0" fmla="*/ 0 w 87629"/>
                <a:gd name="connsiteY0" fmla="*/ 0 h 314325"/>
                <a:gd name="connsiteX1" fmla="*/ 87630 w 87629"/>
                <a:gd name="connsiteY1" fmla="*/ 0 h 314325"/>
                <a:gd name="connsiteX2" fmla="*/ 87630 w 87629"/>
                <a:gd name="connsiteY2" fmla="*/ 314325 h 314325"/>
                <a:gd name="connsiteX3" fmla="*/ 0 w 87629"/>
                <a:gd name="connsiteY3" fmla="*/ 314325 h 314325"/>
              </a:gdLst>
              <a:ahLst/>
              <a:cxnLst>
                <a:cxn ang="0">
                  <a:pos x="connsiteX0" y="connsiteY0"/>
                </a:cxn>
                <a:cxn ang="0">
                  <a:pos x="connsiteX1" y="connsiteY1"/>
                </a:cxn>
                <a:cxn ang="0">
                  <a:pos x="connsiteX2" y="connsiteY2"/>
                </a:cxn>
                <a:cxn ang="0">
                  <a:pos x="connsiteX3" y="connsiteY3"/>
                </a:cxn>
              </a:cxnLst>
              <a:rect l="l" t="t" r="r" b="b"/>
              <a:pathLst>
                <a:path w="87629" h="314325">
                  <a:moveTo>
                    <a:pt x="0" y="0"/>
                  </a:moveTo>
                  <a:lnTo>
                    <a:pt x="87630" y="0"/>
                  </a:lnTo>
                  <a:lnTo>
                    <a:pt x="87630" y="314325"/>
                  </a:lnTo>
                  <a:lnTo>
                    <a:pt x="0" y="314325"/>
                  </a:lnTo>
                  <a:close/>
                </a:path>
              </a:pathLst>
            </a:custGeom>
            <a:grpFill/>
            <a:ln w="9525"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00FD2F5F-8C32-4F54-882B-960802EB9EAF}"/>
                </a:ext>
              </a:extLst>
            </p:cNvPr>
            <p:cNvSpPr/>
            <p:nvPr/>
          </p:nvSpPr>
          <p:spPr>
            <a:xfrm>
              <a:off x="11182350" y="6039485"/>
              <a:ext cx="87629" cy="69532"/>
            </a:xfrm>
            <a:custGeom>
              <a:avLst/>
              <a:gdLst>
                <a:gd name="connsiteX0" fmla="*/ 0 w 87629"/>
                <a:gd name="connsiteY0" fmla="*/ 0 h 69532"/>
                <a:gd name="connsiteX1" fmla="*/ 87630 w 87629"/>
                <a:gd name="connsiteY1" fmla="*/ 0 h 69532"/>
                <a:gd name="connsiteX2" fmla="*/ 87630 w 87629"/>
                <a:gd name="connsiteY2" fmla="*/ 69533 h 69532"/>
                <a:gd name="connsiteX3" fmla="*/ 0 w 87629"/>
                <a:gd name="connsiteY3" fmla="*/ 69533 h 69532"/>
              </a:gdLst>
              <a:ahLst/>
              <a:cxnLst>
                <a:cxn ang="0">
                  <a:pos x="connsiteX0" y="connsiteY0"/>
                </a:cxn>
                <a:cxn ang="0">
                  <a:pos x="connsiteX1" y="connsiteY1"/>
                </a:cxn>
                <a:cxn ang="0">
                  <a:pos x="connsiteX2" y="connsiteY2"/>
                </a:cxn>
                <a:cxn ang="0">
                  <a:pos x="connsiteX3" y="connsiteY3"/>
                </a:cxn>
              </a:cxnLst>
              <a:rect l="l" t="t" r="r" b="b"/>
              <a:pathLst>
                <a:path w="87629" h="69532">
                  <a:moveTo>
                    <a:pt x="0" y="0"/>
                  </a:moveTo>
                  <a:lnTo>
                    <a:pt x="87630" y="0"/>
                  </a:lnTo>
                  <a:lnTo>
                    <a:pt x="87630" y="69533"/>
                  </a:lnTo>
                  <a:lnTo>
                    <a:pt x="0" y="69533"/>
                  </a:lnTo>
                  <a:close/>
                </a:path>
              </a:pathLst>
            </a:custGeom>
            <a:grpFill/>
            <a:ln w="9525"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5E7F6CA-C872-41E5-870F-DADEE51025E1}"/>
                </a:ext>
              </a:extLst>
            </p:cNvPr>
            <p:cNvSpPr/>
            <p:nvPr/>
          </p:nvSpPr>
          <p:spPr>
            <a:xfrm>
              <a:off x="11315700" y="6038532"/>
              <a:ext cx="270509" cy="435292"/>
            </a:xfrm>
            <a:custGeom>
              <a:avLst/>
              <a:gdLst>
                <a:gd name="connsiteX0" fmla="*/ 171450 w 270509"/>
                <a:gd name="connsiteY0" fmla="*/ 260985 h 435292"/>
                <a:gd name="connsiteX1" fmla="*/ 260032 w 270509"/>
                <a:gd name="connsiteY1" fmla="*/ 120968 h 435292"/>
                <a:gd name="connsiteX2" fmla="*/ 168593 w 270509"/>
                <a:gd name="connsiteY2" fmla="*/ 120968 h 435292"/>
                <a:gd name="connsiteX3" fmla="*/ 89535 w 270509"/>
                <a:gd name="connsiteY3" fmla="*/ 253365 h 435292"/>
                <a:gd name="connsiteX4" fmla="*/ 88582 w 270509"/>
                <a:gd name="connsiteY4" fmla="*/ 253365 h 435292"/>
                <a:gd name="connsiteX5" fmla="*/ 88582 w 270509"/>
                <a:gd name="connsiteY5" fmla="*/ 0 h 435292"/>
                <a:gd name="connsiteX6" fmla="*/ 0 w 270509"/>
                <a:gd name="connsiteY6" fmla="*/ 0 h 435292"/>
                <a:gd name="connsiteX7" fmla="*/ 0 w 270509"/>
                <a:gd name="connsiteY7" fmla="*/ 435293 h 435292"/>
                <a:gd name="connsiteX8" fmla="*/ 88582 w 270509"/>
                <a:gd name="connsiteY8" fmla="*/ 435293 h 435292"/>
                <a:gd name="connsiteX9" fmla="*/ 88582 w 270509"/>
                <a:gd name="connsiteY9" fmla="*/ 263843 h 435292"/>
                <a:gd name="connsiteX10" fmla="*/ 89535 w 270509"/>
                <a:gd name="connsiteY10" fmla="*/ 263843 h 435292"/>
                <a:gd name="connsiteX11" fmla="*/ 171450 w 270509"/>
                <a:gd name="connsiteY11" fmla="*/ 435293 h 435292"/>
                <a:gd name="connsiteX12" fmla="*/ 270510 w 270509"/>
                <a:gd name="connsiteY12" fmla="*/ 435293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509" h="435292">
                  <a:moveTo>
                    <a:pt x="171450" y="260985"/>
                  </a:moveTo>
                  <a:lnTo>
                    <a:pt x="260032" y="120968"/>
                  </a:lnTo>
                  <a:lnTo>
                    <a:pt x="168593" y="120968"/>
                  </a:lnTo>
                  <a:lnTo>
                    <a:pt x="89535" y="253365"/>
                  </a:lnTo>
                  <a:lnTo>
                    <a:pt x="88582" y="253365"/>
                  </a:lnTo>
                  <a:lnTo>
                    <a:pt x="88582" y="0"/>
                  </a:lnTo>
                  <a:lnTo>
                    <a:pt x="0" y="0"/>
                  </a:lnTo>
                  <a:lnTo>
                    <a:pt x="0" y="435293"/>
                  </a:lnTo>
                  <a:lnTo>
                    <a:pt x="88582" y="435293"/>
                  </a:lnTo>
                  <a:lnTo>
                    <a:pt x="88582" y="263843"/>
                  </a:lnTo>
                  <a:lnTo>
                    <a:pt x="89535" y="263843"/>
                  </a:lnTo>
                  <a:lnTo>
                    <a:pt x="171450" y="435293"/>
                  </a:lnTo>
                  <a:lnTo>
                    <a:pt x="270510" y="435293"/>
                  </a:lnTo>
                  <a:close/>
                </a:path>
              </a:pathLst>
            </a:custGeom>
            <a:grpFill/>
            <a:ln w="9525"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E4FEDC37-7174-4CB1-B685-A0CA4536E976}"/>
                </a:ext>
              </a:extLst>
            </p:cNvPr>
            <p:cNvSpPr/>
            <p:nvPr/>
          </p:nvSpPr>
          <p:spPr>
            <a:xfrm>
              <a:off x="8372475" y="5959475"/>
              <a:ext cx="960120" cy="700087"/>
            </a:xfrm>
            <a:custGeom>
              <a:avLst/>
              <a:gdLst>
                <a:gd name="connsiteX0" fmla="*/ 625793 w 960120"/>
                <a:gd name="connsiteY0" fmla="*/ 346710 h 700087"/>
                <a:gd name="connsiteX1" fmla="*/ 541973 w 960120"/>
                <a:gd name="connsiteY1" fmla="*/ 273368 h 700087"/>
                <a:gd name="connsiteX2" fmla="*/ 598170 w 960120"/>
                <a:gd name="connsiteY2" fmla="*/ 49530 h 700087"/>
                <a:gd name="connsiteX3" fmla="*/ 803910 w 960120"/>
                <a:gd name="connsiteY3" fmla="*/ 210503 h 700087"/>
                <a:gd name="connsiteX4" fmla="*/ 847725 w 960120"/>
                <a:gd name="connsiteY4" fmla="*/ 201930 h 700087"/>
                <a:gd name="connsiteX5" fmla="*/ 530543 w 960120"/>
                <a:gd name="connsiteY5" fmla="*/ 0 h 700087"/>
                <a:gd name="connsiteX6" fmla="*/ 259080 w 960120"/>
                <a:gd name="connsiteY6" fmla="*/ 129540 h 700087"/>
                <a:gd name="connsiteX7" fmla="*/ 0 w 960120"/>
                <a:gd name="connsiteY7" fmla="*/ 112395 h 700087"/>
                <a:gd name="connsiteX8" fmla="*/ 624840 w 960120"/>
                <a:gd name="connsiteY8" fmla="*/ 598170 h 700087"/>
                <a:gd name="connsiteX9" fmla="*/ 829628 w 960120"/>
                <a:gd name="connsiteY9" fmla="*/ 284798 h 700087"/>
                <a:gd name="connsiteX10" fmla="*/ 837248 w 960120"/>
                <a:gd name="connsiteY10" fmla="*/ 346710 h 700087"/>
                <a:gd name="connsiteX11" fmla="*/ 764858 w 960120"/>
                <a:gd name="connsiteY11" fmla="*/ 544830 h 700087"/>
                <a:gd name="connsiteX12" fmla="*/ 531495 w 960120"/>
                <a:gd name="connsiteY12" fmla="*/ 653415 h 700087"/>
                <a:gd name="connsiteX13" fmla="*/ 288608 w 960120"/>
                <a:gd name="connsiteY13" fmla="*/ 534353 h 700087"/>
                <a:gd name="connsiteX14" fmla="*/ 455295 w 960120"/>
                <a:gd name="connsiteY14" fmla="*/ 406718 h 700087"/>
                <a:gd name="connsiteX15" fmla="*/ 421005 w 960120"/>
                <a:gd name="connsiteY15" fmla="*/ 375285 h 700087"/>
                <a:gd name="connsiteX16" fmla="*/ 263843 w 960120"/>
                <a:gd name="connsiteY16" fmla="*/ 496253 h 700087"/>
                <a:gd name="connsiteX17" fmla="*/ 244793 w 960120"/>
                <a:gd name="connsiteY17" fmla="*/ 240983 h 700087"/>
                <a:gd name="connsiteX18" fmla="*/ 206693 w 960120"/>
                <a:gd name="connsiteY18" fmla="*/ 217170 h 700087"/>
                <a:gd name="connsiteX19" fmla="*/ 180975 w 960120"/>
                <a:gd name="connsiteY19" fmla="*/ 349568 h 700087"/>
                <a:gd name="connsiteX20" fmla="*/ 530543 w 960120"/>
                <a:gd name="connsiteY20" fmla="*/ 700088 h 700087"/>
                <a:gd name="connsiteX21" fmla="*/ 881063 w 960120"/>
                <a:gd name="connsiteY21" fmla="*/ 350520 h 700087"/>
                <a:gd name="connsiteX22" fmla="*/ 866775 w 960120"/>
                <a:gd name="connsiteY22" fmla="*/ 253365 h 700087"/>
                <a:gd name="connsiteX23" fmla="*/ 960120 w 960120"/>
                <a:gd name="connsiteY23" fmla="*/ 198120 h 700087"/>
                <a:gd name="connsiteX24" fmla="*/ 625793 w 960120"/>
                <a:gd name="connsiteY24" fmla="*/ 346710 h 700087"/>
                <a:gd name="connsiteX25" fmla="*/ 304800 w 960120"/>
                <a:gd name="connsiteY25" fmla="*/ 143828 h 700087"/>
                <a:gd name="connsiteX26" fmla="*/ 553403 w 960120"/>
                <a:gd name="connsiteY26" fmla="*/ 42863 h 700087"/>
                <a:gd name="connsiteX27" fmla="*/ 503873 w 960120"/>
                <a:gd name="connsiteY27" fmla="*/ 244793 h 700087"/>
                <a:gd name="connsiteX28" fmla="*/ 304800 w 960120"/>
                <a:gd name="connsiteY28" fmla="*/ 143828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0120" h="700087">
                  <a:moveTo>
                    <a:pt x="625793" y="346710"/>
                  </a:moveTo>
                  <a:cubicBezTo>
                    <a:pt x="598170" y="319088"/>
                    <a:pt x="569595" y="295275"/>
                    <a:pt x="541973" y="273368"/>
                  </a:cubicBezTo>
                  <a:cubicBezTo>
                    <a:pt x="570548" y="212408"/>
                    <a:pt x="591503" y="138113"/>
                    <a:pt x="598170" y="49530"/>
                  </a:cubicBezTo>
                  <a:cubicBezTo>
                    <a:pt x="598170" y="49530"/>
                    <a:pt x="738188" y="77153"/>
                    <a:pt x="803910" y="210503"/>
                  </a:cubicBezTo>
                  <a:cubicBezTo>
                    <a:pt x="818198" y="206693"/>
                    <a:pt x="832485" y="203835"/>
                    <a:pt x="847725" y="201930"/>
                  </a:cubicBezTo>
                  <a:cubicBezTo>
                    <a:pt x="792480" y="82868"/>
                    <a:pt x="671513" y="0"/>
                    <a:pt x="530543" y="0"/>
                  </a:cubicBezTo>
                  <a:cubicBezTo>
                    <a:pt x="421005" y="0"/>
                    <a:pt x="322898" y="50483"/>
                    <a:pt x="259080" y="129540"/>
                  </a:cubicBezTo>
                  <a:cubicBezTo>
                    <a:pt x="107633" y="89535"/>
                    <a:pt x="0" y="112395"/>
                    <a:pt x="0" y="112395"/>
                  </a:cubicBezTo>
                  <a:cubicBezTo>
                    <a:pt x="467678" y="207645"/>
                    <a:pt x="624840" y="598170"/>
                    <a:pt x="624840" y="598170"/>
                  </a:cubicBezTo>
                  <a:cubicBezTo>
                    <a:pt x="691515" y="441008"/>
                    <a:pt x="766763" y="343853"/>
                    <a:pt x="829628" y="284798"/>
                  </a:cubicBezTo>
                  <a:cubicBezTo>
                    <a:pt x="833438" y="303848"/>
                    <a:pt x="836295" y="324803"/>
                    <a:pt x="837248" y="346710"/>
                  </a:cubicBezTo>
                  <a:cubicBezTo>
                    <a:pt x="837248" y="346710"/>
                    <a:pt x="843915" y="457200"/>
                    <a:pt x="764858" y="544830"/>
                  </a:cubicBezTo>
                  <a:cubicBezTo>
                    <a:pt x="764858" y="544830"/>
                    <a:pt x="681990" y="655320"/>
                    <a:pt x="531495" y="653415"/>
                  </a:cubicBezTo>
                  <a:cubicBezTo>
                    <a:pt x="531495" y="653415"/>
                    <a:pt x="388620" y="661988"/>
                    <a:pt x="288608" y="534353"/>
                  </a:cubicBezTo>
                  <a:cubicBezTo>
                    <a:pt x="288608" y="534353"/>
                    <a:pt x="374333" y="499110"/>
                    <a:pt x="455295" y="406718"/>
                  </a:cubicBezTo>
                  <a:cubicBezTo>
                    <a:pt x="443865" y="396240"/>
                    <a:pt x="432435" y="385763"/>
                    <a:pt x="421005" y="375285"/>
                  </a:cubicBezTo>
                  <a:cubicBezTo>
                    <a:pt x="381953" y="420053"/>
                    <a:pt x="330518" y="462915"/>
                    <a:pt x="263843" y="496253"/>
                  </a:cubicBezTo>
                  <a:cubicBezTo>
                    <a:pt x="263843" y="496253"/>
                    <a:pt x="191453" y="381953"/>
                    <a:pt x="244793" y="240983"/>
                  </a:cubicBezTo>
                  <a:cubicBezTo>
                    <a:pt x="231458" y="232410"/>
                    <a:pt x="219075" y="224790"/>
                    <a:pt x="206693" y="217170"/>
                  </a:cubicBezTo>
                  <a:cubicBezTo>
                    <a:pt x="189548" y="258128"/>
                    <a:pt x="180975" y="302895"/>
                    <a:pt x="180975" y="349568"/>
                  </a:cubicBezTo>
                  <a:cubicBezTo>
                    <a:pt x="180975" y="542925"/>
                    <a:pt x="337185" y="700088"/>
                    <a:pt x="530543" y="700088"/>
                  </a:cubicBezTo>
                  <a:cubicBezTo>
                    <a:pt x="723900" y="700088"/>
                    <a:pt x="881063" y="542925"/>
                    <a:pt x="881063" y="350520"/>
                  </a:cubicBezTo>
                  <a:cubicBezTo>
                    <a:pt x="881063" y="316230"/>
                    <a:pt x="876300" y="283845"/>
                    <a:pt x="866775" y="253365"/>
                  </a:cubicBezTo>
                  <a:cubicBezTo>
                    <a:pt x="922020" y="209550"/>
                    <a:pt x="960120" y="198120"/>
                    <a:pt x="960120" y="198120"/>
                  </a:cubicBezTo>
                  <a:cubicBezTo>
                    <a:pt x="760095" y="210503"/>
                    <a:pt x="625793" y="346710"/>
                    <a:pt x="625793" y="346710"/>
                  </a:cubicBezTo>
                  <a:close/>
                  <a:moveTo>
                    <a:pt x="304800" y="143828"/>
                  </a:moveTo>
                  <a:cubicBezTo>
                    <a:pt x="349568" y="94298"/>
                    <a:pt x="428625" y="37148"/>
                    <a:pt x="553403" y="42863"/>
                  </a:cubicBezTo>
                  <a:cubicBezTo>
                    <a:pt x="553403" y="42863"/>
                    <a:pt x="552450" y="136208"/>
                    <a:pt x="503873" y="244793"/>
                  </a:cubicBezTo>
                  <a:cubicBezTo>
                    <a:pt x="434340" y="197168"/>
                    <a:pt x="366713" y="164783"/>
                    <a:pt x="304800" y="143828"/>
                  </a:cubicBezTo>
                  <a:close/>
                </a:path>
              </a:pathLst>
            </a:custGeom>
            <a:grp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383171918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800101" y="1854199"/>
            <a:ext cx="3280178" cy="1859599"/>
          </a:xfrm>
        </p:spPr>
        <p:txBody>
          <a:bodyPr/>
          <a:lstStyle/>
          <a:p>
            <a:r>
              <a:rPr lang="en-GB"/>
              <a:t>Click icon to add picture</a:t>
            </a:r>
            <a:endParaRPr lang="sv-SE"/>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4455911" y="1854199"/>
            <a:ext cx="3280178" cy="1859599"/>
          </a:xfrm>
        </p:spPr>
        <p:txBody>
          <a:bodyPr/>
          <a:lstStyle/>
          <a:p>
            <a:r>
              <a:rPr lang="en-GB"/>
              <a:t>Click icon to add picture</a:t>
            </a:r>
            <a:endParaRPr lang="sv-SE"/>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4451943"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8111721" y="1854199"/>
            <a:ext cx="3280178" cy="1859599"/>
          </a:xfrm>
        </p:spPr>
        <p:txBody>
          <a:bodyPr/>
          <a:lstStyle/>
          <a:p>
            <a:r>
              <a:rPr lang="en-GB"/>
              <a:t>Click icon to add picture</a:t>
            </a:r>
            <a:endParaRPr lang="sv-SE"/>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8111722"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247881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39D61F45-0B86-4743-859B-087B153FB319}"/>
              </a:ext>
            </a:extLst>
          </p:cNvPr>
          <p:cNvSpPr>
            <a:spLocks noGrp="1"/>
          </p:cNvSpPr>
          <p:nvPr>
            <p:ph sz="quarter" idx="17" hasCustomPrompt="1"/>
          </p:nvPr>
        </p:nvSpPr>
        <p:spPr>
          <a:xfrm>
            <a:off x="1892253"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7" name="Platshållare för innehåll 16">
            <a:extLst>
              <a:ext uri="{FF2B5EF4-FFF2-40B4-BE49-F238E27FC236}">
                <a16:creationId xmlns:a16="http://schemas.microsoft.com/office/drawing/2014/main" id="{23AA5B4D-067F-4396-B3D8-BFAA55224225}"/>
              </a:ext>
            </a:extLst>
          </p:cNvPr>
          <p:cNvSpPr>
            <a:spLocks noGrp="1"/>
          </p:cNvSpPr>
          <p:nvPr>
            <p:ph sz="quarter" idx="23" hasCustomPrompt="1"/>
          </p:nvPr>
        </p:nvSpPr>
        <p:spPr>
          <a:xfrm>
            <a:off x="5556000"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4451943"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8" name="Platshållare för innehåll 17">
            <a:extLst>
              <a:ext uri="{FF2B5EF4-FFF2-40B4-BE49-F238E27FC236}">
                <a16:creationId xmlns:a16="http://schemas.microsoft.com/office/drawing/2014/main" id="{12E9DA26-938D-4C54-A399-3FE0B3CA1BD0}"/>
              </a:ext>
            </a:extLst>
          </p:cNvPr>
          <p:cNvSpPr>
            <a:spLocks noGrp="1"/>
          </p:cNvSpPr>
          <p:nvPr>
            <p:ph sz="quarter" idx="24" hasCustomPrompt="1"/>
          </p:nvPr>
        </p:nvSpPr>
        <p:spPr>
          <a:xfrm>
            <a:off x="921181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8111722"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28430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yr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792163" y="1854199"/>
            <a:ext cx="2361983" cy="1361441"/>
          </a:xfrm>
        </p:spPr>
        <p:txBody>
          <a:bodyPr/>
          <a:lstStyle/>
          <a:p>
            <a:r>
              <a:rPr lang="en-GB"/>
              <a:t>Click icon to add picture</a:t>
            </a:r>
            <a:endParaRPr lang="sv-SE"/>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3538081" y="1854199"/>
            <a:ext cx="2361983" cy="1361441"/>
          </a:xfrm>
        </p:spPr>
        <p:txBody>
          <a:bodyPr/>
          <a:lstStyle/>
          <a:p>
            <a:r>
              <a:rPr lang="en-GB"/>
              <a:t>Click icon to add picture</a:t>
            </a:r>
            <a:endParaRPr lang="sv-SE"/>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3538082"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6283999" y="1854199"/>
            <a:ext cx="2361983" cy="1361441"/>
          </a:xfrm>
        </p:spPr>
        <p:txBody>
          <a:bodyPr/>
          <a:lstStyle/>
          <a:p>
            <a:r>
              <a:rPr lang="en-GB"/>
              <a:t>Click icon to add picture</a:t>
            </a:r>
            <a:endParaRPr lang="sv-SE"/>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6284000"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7" name="Platshållare för bild 8">
            <a:extLst>
              <a:ext uri="{FF2B5EF4-FFF2-40B4-BE49-F238E27FC236}">
                <a16:creationId xmlns:a16="http://schemas.microsoft.com/office/drawing/2014/main" id="{587B1F16-8FDD-470C-BBA2-014468F3B286}"/>
              </a:ext>
            </a:extLst>
          </p:cNvPr>
          <p:cNvSpPr>
            <a:spLocks noGrp="1"/>
          </p:cNvSpPr>
          <p:nvPr>
            <p:ph type="pic" sz="quarter" idx="19"/>
          </p:nvPr>
        </p:nvSpPr>
        <p:spPr>
          <a:xfrm>
            <a:off x="9029916" y="1854199"/>
            <a:ext cx="2361983" cy="1361441"/>
          </a:xfrm>
        </p:spPr>
        <p:txBody>
          <a:bodyPr/>
          <a:lstStyle/>
          <a:p>
            <a:r>
              <a:rPr lang="en-GB"/>
              <a:t>Click icon to add picture</a:t>
            </a:r>
            <a:endParaRPr lang="sv-SE"/>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9029917"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415567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yr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B2E37D08-4DBD-4728-82CB-7AF3B9172E9B}"/>
              </a:ext>
            </a:extLst>
          </p:cNvPr>
          <p:cNvSpPr>
            <a:spLocks noGrp="1"/>
          </p:cNvSpPr>
          <p:nvPr>
            <p:ph sz="quarter" idx="17" hasCustomPrompt="1"/>
          </p:nvPr>
        </p:nvSpPr>
        <p:spPr>
          <a:xfrm>
            <a:off x="1433155"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9" name="Platshållare för innehåll 18">
            <a:extLst>
              <a:ext uri="{FF2B5EF4-FFF2-40B4-BE49-F238E27FC236}">
                <a16:creationId xmlns:a16="http://schemas.microsoft.com/office/drawing/2014/main" id="{7088FE7F-EBFA-4716-B46E-48AA513AD4FF}"/>
              </a:ext>
            </a:extLst>
          </p:cNvPr>
          <p:cNvSpPr>
            <a:spLocks noGrp="1"/>
          </p:cNvSpPr>
          <p:nvPr>
            <p:ph sz="quarter" idx="23" hasCustomPrompt="1"/>
          </p:nvPr>
        </p:nvSpPr>
        <p:spPr>
          <a:xfrm>
            <a:off x="4179073"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3538082"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0" name="Platshållare för innehåll 19">
            <a:extLst>
              <a:ext uri="{FF2B5EF4-FFF2-40B4-BE49-F238E27FC236}">
                <a16:creationId xmlns:a16="http://schemas.microsoft.com/office/drawing/2014/main" id="{D54BD0E3-0DFF-4669-BC16-EB7B4A4F8464}"/>
              </a:ext>
            </a:extLst>
          </p:cNvPr>
          <p:cNvSpPr>
            <a:spLocks noGrp="1"/>
          </p:cNvSpPr>
          <p:nvPr>
            <p:ph sz="quarter" idx="24" hasCustomPrompt="1"/>
          </p:nvPr>
        </p:nvSpPr>
        <p:spPr>
          <a:xfrm>
            <a:off x="692499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6284000"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1" name="Platshållare för innehåll 20">
            <a:extLst>
              <a:ext uri="{FF2B5EF4-FFF2-40B4-BE49-F238E27FC236}">
                <a16:creationId xmlns:a16="http://schemas.microsoft.com/office/drawing/2014/main" id="{5C95C377-6F53-4734-95BA-C7AE51B81180}"/>
              </a:ext>
            </a:extLst>
          </p:cNvPr>
          <p:cNvSpPr>
            <a:spLocks noGrp="1"/>
          </p:cNvSpPr>
          <p:nvPr>
            <p:ph sz="quarter" idx="25" hasCustomPrompt="1"/>
          </p:nvPr>
        </p:nvSpPr>
        <p:spPr>
          <a:xfrm>
            <a:off x="9670908"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9029917"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641481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m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792163" y="1854199"/>
            <a:ext cx="1915160" cy="1361441"/>
          </a:xfrm>
        </p:spPr>
        <p:txBody>
          <a:bodyPr/>
          <a:lstStyle/>
          <a:p>
            <a:r>
              <a:rPr lang="en-GB"/>
              <a:t>Click icon to add picture</a:t>
            </a:r>
            <a:endParaRPr lang="sv-SE"/>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2963307" y="1854199"/>
            <a:ext cx="1915160" cy="1361441"/>
          </a:xfrm>
        </p:spPr>
        <p:txBody>
          <a:bodyPr/>
          <a:lstStyle/>
          <a:p>
            <a:r>
              <a:rPr lang="en-GB"/>
              <a:t>Click icon to add picture</a:t>
            </a:r>
            <a:endParaRPr lang="sv-SE"/>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2963308"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5134451" y="1854199"/>
            <a:ext cx="1915160" cy="1361441"/>
          </a:xfrm>
        </p:spPr>
        <p:txBody>
          <a:bodyPr/>
          <a:lstStyle/>
          <a:p>
            <a:r>
              <a:rPr lang="en-GB"/>
              <a:t>Click icon to add picture</a:t>
            </a:r>
            <a:endParaRPr lang="sv-SE"/>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5134452"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7" name="Platshållare för bild 8">
            <a:extLst>
              <a:ext uri="{FF2B5EF4-FFF2-40B4-BE49-F238E27FC236}">
                <a16:creationId xmlns:a16="http://schemas.microsoft.com/office/drawing/2014/main" id="{587B1F16-8FDD-470C-BBA2-014468F3B286}"/>
              </a:ext>
            </a:extLst>
          </p:cNvPr>
          <p:cNvSpPr>
            <a:spLocks noGrp="1"/>
          </p:cNvSpPr>
          <p:nvPr>
            <p:ph type="pic" sz="quarter" idx="19"/>
          </p:nvPr>
        </p:nvSpPr>
        <p:spPr>
          <a:xfrm>
            <a:off x="7305595" y="1854199"/>
            <a:ext cx="1915160" cy="1361441"/>
          </a:xfrm>
        </p:spPr>
        <p:txBody>
          <a:bodyPr/>
          <a:lstStyle/>
          <a:p>
            <a:r>
              <a:rPr lang="en-GB"/>
              <a:t>Click icon to add picture</a:t>
            </a:r>
            <a:endParaRPr lang="sv-SE"/>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7305596"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9" name="Platshållare för bild 8">
            <a:extLst>
              <a:ext uri="{FF2B5EF4-FFF2-40B4-BE49-F238E27FC236}">
                <a16:creationId xmlns:a16="http://schemas.microsoft.com/office/drawing/2014/main" id="{2C36EDFB-B2D6-495E-8238-6C952A1AA4EE}"/>
              </a:ext>
            </a:extLst>
          </p:cNvPr>
          <p:cNvSpPr>
            <a:spLocks noGrp="1"/>
          </p:cNvSpPr>
          <p:nvPr>
            <p:ph type="pic" sz="quarter" idx="21"/>
          </p:nvPr>
        </p:nvSpPr>
        <p:spPr>
          <a:xfrm>
            <a:off x="9476739" y="1854199"/>
            <a:ext cx="1915160" cy="1361441"/>
          </a:xfrm>
        </p:spPr>
        <p:txBody>
          <a:bodyPr/>
          <a:lstStyle/>
          <a:p>
            <a:r>
              <a:rPr lang="en-GB"/>
              <a:t>Click icon to add picture</a:t>
            </a:r>
            <a:endParaRPr lang="sv-SE"/>
          </a:p>
        </p:txBody>
      </p:sp>
      <p:sp>
        <p:nvSpPr>
          <p:cNvPr id="20" name="Platshållare för text 10">
            <a:extLst>
              <a:ext uri="{FF2B5EF4-FFF2-40B4-BE49-F238E27FC236}">
                <a16:creationId xmlns:a16="http://schemas.microsoft.com/office/drawing/2014/main" id="{06A1B1D3-CE00-4E2D-A65B-B26B6EDB4441}"/>
              </a:ext>
            </a:extLst>
          </p:cNvPr>
          <p:cNvSpPr>
            <a:spLocks noGrp="1"/>
          </p:cNvSpPr>
          <p:nvPr>
            <p:ph type="body" sz="quarter" idx="22"/>
          </p:nvPr>
        </p:nvSpPr>
        <p:spPr>
          <a:xfrm>
            <a:off x="9476740"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1523646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m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06931C66-D462-4689-B7F0-E629E6C82873}"/>
              </a:ext>
            </a:extLst>
          </p:cNvPr>
          <p:cNvSpPr>
            <a:spLocks noGrp="1"/>
          </p:cNvSpPr>
          <p:nvPr>
            <p:ph sz="quarter" idx="17" hasCustomPrompt="1"/>
          </p:nvPr>
        </p:nvSpPr>
        <p:spPr>
          <a:xfrm>
            <a:off x="1209744"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1" name="Platshållare för innehåll 20">
            <a:extLst>
              <a:ext uri="{FF2B5EF4-FFF2-40B4-BE49-F238E27FC236}">
                <a16:creationId xmlns:a16="http://schemas.microsoft.com/office/drawing/2014/main" id="{31B59B21-0A3D-46F8-B037-A6E1C8F2C678}"/>
              </a:ext>
            </a:extLst>
          </p:cNvPr>
          <p:cNvSpPr>
            <a:spLocks noGrp="1"/>
          </p:cNvSpPr>
          <p:nvPr>
            <p:ph sz="quarter" idx="23" hasCustomPrompt="1"/>
          </p:nvPr>
        </p:nvSpPr>
        <p:spPr>
          <a:xfrm>
            <a:off x="3380888"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2963308"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2" name="Platshållare för innehåll 21">
            <a:extLst>
              <a:ext uri="{FF2B5EF4-FFF2-40B4-BE49-F238E27FC236}">
                <a16:creationId xmlns:a16="http://schemas.microsoft.com/office/drawing/2014/main" id="{452B35C3-3020-4226-BDD8-06C5E5FCEF4D}"/>
              </a:ext>
            </a:extLst>
          </p:cNvPr>
          <p:cNvSpPr>
            <a:spLocks noGrp="1"/>
          </p:cNvSpPr>
          <p:nvPr>
            <p:ph sz="quarter" idx="24" hasCustomPrompt="1"/>
          </p:nvPr>
        </p:nvSpPr>
        <p:spPr>
          <a:xfrm>
            <a:off x="5552032"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5134452"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3" name="Platshållare för innehåll 22">
            <a:extLst>
              <a:ext uri="{FF2B5EF4-FFF2-40B4-BE49-F238E27FC236}">
                <a16:creationId xmlns:a16="http://schemas.microsoft.com/office/drawing/2014/main" id="{4B612D1E-4DE5-4A46-B95E-759FC21E26AB}"/>
              </a:ext>
            </a:extLst>
          </p:cNvPr>
          <p:cNvSpPr>
            <a:spLocks noGrp="1"/>
          </p:cNvSpPr>
          <p:nvPr>
            <p:ph sz="quarter" idx="25" hasCustomPrompt="1"/>
          </p:nvPr>
        </p:nvSpPr>
        <p:spPr>
          <a:xfrm>
            <a:off x="7723176"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7305596"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4" name="Platshållare för innehåll 23">
            <a:extLst>
              <a:ext uri="{FF2B5EF4-FFF2-40B4-BE49-F238E27FC236}">
                <a16:creationId xmlns:a16="http://schemas.microsoft.com/office/drawing/2014/main" id="{3759F520-1F55-41B7-A25A-B051270004DA}"/>
              </a:ext>
            </a:extLst>
          </p:cNvPr>
          <p:cNvSpPr>
            <a:spLocks noGrp="1"/>
          </p:cNvSpPr>
          <p:nvPr>
            <p:ph sz="quarter" idx="26" hasCustomPrompt="1"/>
          </p:nvPr>
        </p:nvSpPr>
        <p:spPr>
          <a:xfrm>
            <a:off x="9894320"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20" name="Platshållare för text 10">
            <a:extLst>
              <a:ext uri="{FF2B5EF4-FFF2-40B4-BE49-F238E27FC236}">
                <a16:creationId xmlns:a16="http://schemas.microsoft.com/office/drawing/2014/main" id="{06A1B1D3-CE00-4E2D-A65B-B26B6EDB4441}"/>
              </a:ext>
            </a:extLst>
          </p:cNvPr>
          <p:cNvSpPr>
            <a:spLocks noGrp="1"/>
          </p:cNvSpPr>
          <p:nvPr>
            <p:ph type="body" sz="quarter" idx="22"/>
          </p:nvPr>
        </p:nvSpPr>
        <p:spPr>
          <a:xfrm>
            <a:off x="9476740"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468617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en-GB"/>
              <a:t>Click to edit Master title style</a:t>
            </a:r>
            <a:endParaRPr lang="sv-SE"/>
          </a:p>
        </p:txBody>
      </p:sp>
      <p:sp>
        <p:nvSpPr>
          <p:cNvPr id="11" name="Platshållare för bild 10">
            <a:extLst>
              <a:ext uri="{FF2B5EF4-FFF2-40B4-BE49-F238E27FC236}">
                <a16:creationId xmlns:a16="http://schemas.microsoft.com/office/drawing/2014/main" id="{DE50D506-DCE2-4579-AE63-23E6E1EF9A36}"/>
              </a:ext>
            </a:extLst>
          </p:cNvPr>
          <p:cNvSpPr>
            <a:spLocks noGrp="1"/>
          </p:cNvSpPr>
          <p:nvPr>
            <p:ph type="pic" sz="quarter" idx="13"/>
          </p:nvPr>
        </p:nvSpPr>
        <p:spPr>
          <a:xfrm>
            <a:off x="800551" y="1828800"/>
            <a:ext cx="5147243" cy="2751589"/>
          </a:xfrm>
        </p:spPr>
        <p:txBody>
          <a:bodyPr/>
          <a:lstStyle/>
          <a:p>
            <a:r>
              <a:rPr lang="en-GB"/>
              <a:t>Click icon to add picture</a:t>
            </a:r>
            <a:endParaRPr lang="sv-SE"/>
          </a:p>
        </p:txBody>
      </p:sp>
      <p:sp>
        <p:nvSpPr>
          <p:cNvPr id="13" name="Platshållare för text 12">
            <a:extLst>
              <a:ext uri="{FF2B5EF4-FFF2-40B4-BE49-F238E27FC236}">
                <a16:creationId xmlns:a16="http://schemas.microsoft.com/office/drawing/2014/main" id="{95867058-E779-47BB-846E-90ED54964548}"/>
              </a:ext>
            </a:extLst>
          </p:cNvPr>
          <p:cNvSpPr>
            <a:spLocks noGrp="1"/>
          </p:cNvSpPr>
          <p:nvPr>
            <p:ph type="body" sz="quarter" idx="14"/>
          </p:nvPr>
        </p:nvSpPr>
        <p:spPr>
          <a:xfrm>
            <a:off x="800319" y="4789487"/>
            <a:ext cx="5148262" cy="847725"/>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10">
            <a:extLst>
              <a:ext uri="{FF2B5EF4-FFF2-40B4-BE49-F238E27FC236}">
                <a16:creationId xmlns:a16="http://schemas.microsoft.com/office/drawing/2014/main" id="{3FD67509-0617-40A1-9915-C8C6DD8AC69C}"/>
              </a:ext>
            </a:extLst>
          </p:cNvPr>
          <p:cNvSpPr>
            <a:spLocks noGrp="1"/>
          </p:cNvSpPr>
          <p:nvPr>
            <p:ph type="pic" sz="quarter" idx="15"/>
          </p:nvPr>
        </p:nvSpPr>
        <p:spPr>
          <a:xfrm>
            <a:off x="6243870" y="1828800"/>
            <a:ext cx="5147243" cy="2751589"/>
          </a:xfrm>
        </p:spPr>
        <p:txBody>
          <a:bodyPr/>
          <a:lstStyle/>
          <a:p>
            <a:r>
              <a:rPr lang="en-GB"/>
              <a:t>Click icon to add picture</a:t>
            </a:r>
            <a:endParaRPr lang="sv-SE"/>
          </a:p>
        </p:txBody>
      </p:sp>
      <p:sp>
        <p:nvSpPr>
          <p:cNvPr id="15" name="Platshållare för text 12">
            <a:extLst>
              <a:ext uri="{FF2B5EF4-FFF2-40B4-BE49-F238E27FC236}">
                <a16:creationId xmlns:a16="http://schemas.microsoft.com/office/drawing/2014/main" id="{BA9AB24C-8D13-4B2E-8490-D0EC44D1BFC5}"/>
              </a:ext>
            </a:extLst>
          </p:cNvPr>
          <p:cNvSpPr>
            <a:spLocks noGrp="1"/>
          </p:cNvSpPr>
          <p:nvPr>
            <p:ph type="body" sz="quarter" idx="16"/>
          </p:nvPr>
        </p:nvSpPr>
        <p:spPr>
          <a:xfrm>
            <a:off x="6243638" y="4789487"/>
            <a:ext cx="5148262" cy="847725"/>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53554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87253115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5CB10E15-CF4B-4447-9843-283BFCD89F70}"/>
              </a:ext>
            </a:extLst>
          </p:cNvPr>
          <p:cNvSpPr>
            <a:spLocks noGrp="1"/>
          </p:cNvSpPr>
          <p:nvPr>
            <p:ph sz="quarter" idx="17" hasCustomPrompt="1"/>
          </p:nvPr>
        </p:nvSpPr>
        <p:spPr>
          <a:xfrm>
            <a:off x="283423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2">
            <a:extLst>
              <a:ext uri="{FF2B5EF4-FFF2-40B4-BE49-F238E27FC236}">
                <a16:creationId xmlns:a16="http://schemas.microsoft.com/office/drawing/2014/main" id="{95867058-E779-47BB-846E-90ED54964548}"/>
              </a:ext>
            </a:extLst>
          </p:cNvPr>
          <p:cNvSpPr>
            <a:spLocks noGrp="1"/>
          </p:cNvSpPr>
          <p:nvPr>
            <p:ph type="body" sz="quarter" idx="14"/>
          </p:nvPr>
        </p:nvSpPr>
        <p:spPr>
          <a:xfrm>
            <a:off x="800319" y="3429001"/>
            <a:ext cx="5148262" cy="176371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8" name="Platshållare för innehåll 17">
            <a:extLst>
              <a:ext uri="{FF2B5EF4-FFF2-40B4-BE49-F238E27FC236}">
                <a16:creationId xmlns:a16="http://schemas.microsoft.com/office/drawing/2014/main" id="{6793C1FF-2FDC-48A8-B493-92AC90D946D2}"/>
              </a:ext>
            </a:extLst>
          </p:cNvPr>
          <p:cNvSpPr>
            <a:spLocks noGrp="1"/>
          </p:cNvSpPr>
          <p:nvPr>
            <p:ph sz="quarter" idx="18" hasCustomPrompt="1"/>
          </p:nvPr>
        </p:nvSpPr>
        <p:spPr>
          <a:xfrm>
            <a:off x="8277769"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2">
            <a:extLst>
              <a:ext uri="{FF2B5EF4-FFF2-40B4-BE49-F238E27FC236}">
                <a16:creationId xmlns:a16="http://schemas.microsoft.com/office/drawing/2014/main" id="{BA9AB24C-8D13-4B2E-8490-D0EC44D1BFC5}"/>
              </a:ext>
            </a:extLst>
          </p:cNvPr>
          <p:cNvSpPr>
            <a:spLocks noGrp="1"/>
          </p:cNvSpPr>
          <p:nvPr>
            <p:ph type="body" sz="quarter" idx="16"/>
          </p:nvPr>
        </p:nvSpPr>
        <p:spPr>
          <a:xfrm>
            <a:off x="6243638" y="3429001"/>
            <a:ext cx="5148262" cy="176371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2112788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792163" y="365125"/>
            <a:ext cx="10607674" cy="854075"/>
          </a:xfrm>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792163"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218237"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143030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bild">
    <p:bg>
      <p:bgPr>
        <a:solidFill>
          <a:schemeClr val="accent1"/>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408302F-FE37-43C8-BF1D-BA662686D7DB}"/>
              </a:ext>
            </a:extLst>
          </p:cNvPr>
          <p:cNvSpPr>
            <a:spLocks noGrp="1"/>
          </p:cNvSpPr>
          <p:nvPr>
            <p:ph type="pic" sz="quarter" idx="13"/>
          </p:nvPr>
        </p:nvSpPr>
        <p:spPr>
          <a:xfrm>
            <a:off x="0" y="0"/>
            <a:ext cx="12192000" cy="6858000"/>
          </a:xfrm>
          <a:custGeom>
            <a:avLst/>
            <a:gdLst>
              <a:gd name="connsiteX0" fmla="*/ 11375021 w 12192000"/>
              <a:gd name="connsiteY0" fmla="*/ 6416413 h 6858000"/>
              <a:gd name="connsiteX1" fmla="*/ 11360511 w 12192000"/>
              <a:gd name="connsiteY1" fmla="*/ 6450795 h 6858000"/>
              <a:gd name="connsiteX2" fmla="*/ 11349786 w 12192000"/>
              <a:gd name="connsiteY2" fmla="*/ 6434392 h 6858000"/>
              <a:gd name="connsiteX3" fmla="*/ 11375021 w 12192000"/>
              <a:gd name="connsiteY3" fmla="*/ 6416413 h 6858000"/>
              <a:gd name="connsiteX4" fmla="*/ 11021427 w 12192000"/>
              <a:gd name="connsiteY4" fmla="*/ 6416413 h 6858000"/>
              <a:gd name="connsiteX5" fmla="*/ 11006917 w 12192000"/>
              <a:gd name="connsiteY5" fmla="*/ 6450795 h 6858000"/>
              <a:gd name="connsiteX6" fmla="*/ 10996192 w 12192000"/>
              <a:gd name="connsiteY6" fmla="*/ 6434392 h 6858000"/>
              <a:gd name="connsiteX7" fmla="*/ 11021427 w 12192000"/>
              <a:gd name="connsiteY7" fmla="*/ 6416413 h 6858000"/>
              <a:gd name="connsiteX8" fmla="*/ 11476588 w 12192000"/>
              <a:gd name="connsiteY8" fmla="*/ 6362475 h 6858000"/>
              <a:gd name="connsiteX9" fmla="*/ 11476588 w 12192000"/>
              <a:gd name="connsiteY9" fmla="*/ 6466566 h 6858000"/>
              <a:gd name="connsiteX10" fmla="*/ 11505607 w 12192000"/>
              <a:gd name="connsiteY10" fmla="*/ 6466566 h 6858000"/>
              <a:gd name="connsiteX11" fmla="*/ 11505607 w 12192000"/>
              <a:gd name="connsiteY11" fmla="*/ 6362475 h 6858000"/>
              <a:gd name="connsiteX12" fmla="*/ 10877592 w 12192000"/>
              <a:gd name="connsiteY12" fmla="*/ 6362475 h 6858000"/>
              <a:gd name="connsiteX13" fmla="*/ 10905034 w 12192000"/>
              <a:gd name="connsiteY13" fmla="*/ 6466566 h 6858000"/>
              <a:gd name="connsiteX14" fmla="*/ 10937208 w 12192000"/>
              <a:gd name="connsiteY14" fmla="*/ 6466566 h 6858000"/>
              <a:gd name="connsiteX15" fmla="*/ 10965912 w 12192000"/>
              <a:gd name="connsiteY15" fmla="*/ 6362475 h 6858000"/>
              <a:gd name="connsiteX16" fmla="*/ 10937523 w 12192000"/>
              <a:gd name="connsiteY16" fmla="*/ 6362475 h 6858000"/>
              <a:gd name="connsiteX17" fmla="*/ 10922067 w 12192000"/>
              <a:gd name="connsiteY17" fmla="*/ 6440385 h 6858000"/>
              <a:gd name="connsiteX18" fmla="*/ 10921752 w 12192000"/>
              <a:gd name="connsiteY18" fmla="*/ 6440385 h 6858000"/>
              <a:gd name="connsiteX19" fmla="*/ 10906927 w 12192000"/>
              <a:gd name="connsiteY19" fmla="*/ 6362475 h 6858000"/>
              <a:gd name="connsiteX20" fmla="*/ 11101230 w 12192000"/>
              <a:gd name="connsiteY20" fmla="*/ 6360583 h 6858000"/>
              <a:gd name="connsiteX21" fmla="*/ 11060225 w 12192000"/>
              <a:gd name="connsiteY21" fmla="*/ 6389918 h 6858000"/>
              <a:gd name="connsiteX22" fmla="*/ 11111324 w 12192000"/>
              <a:gd name="connsiteY22" fmla="*/ 6440386 h 6858000"/>
              <a:gd name="connsiteX23" fmla="*/ 11100599 w 12192000"/>
              <a:gd name="connsiteY23" fmla="*/ 6451111 h 6858000"/>
              <a:gd name="connsiteX24" fmla="*/ 11090190 w 12192000"/>
              <a:gd name="connsiteY24" fmla="*/ 6446064 h 6858000"/>
              <a:gd name="connsiteX25" fmla="*/ 11088613 w 12192000"/>
              <a:gd name="connsiteY25" fmla="*/ 6433447 h 6858000"/>
              <a:gd name="connsiteX26" fmla="*/ 11060225 w 12192000"/>
              <a:gd name="connsiteY26" fmla="*/ 6433447 h 6858000"/>
              <a:gd name="connsiteX27" fmla="*/ 11100915 w 12192000"/>
              <a:gd name="connsiteY27" fmla="*/ 6469090 h 6858000"/>
              <a:gd name="connsiteX28" fmla="*/ 11140028 w 12192000"/>
              <a:gd name="connsiteY28" fmla="*/ 6437232 h 6858000"/>
              <a:gd name="connsiteX29" fmla="*/ 11088613 w 12192000"/>
              <a:gd name="connsiteY29" fmla="*/ 6387710 h 6858000"/>
              <a:gd name="connsiteX30" fmla="*/ 11098391 w 12192000"/>
              <a:gd name="connsiteY30" fmla="*/ 6376670 h 6858000"/>
              <a:gd name="connsiteX31" fmla="*/ 11105962 w 12192000"/>
              <a:gd name="connsiteY31" fmla="*/ 6378878 h 6858000"/>
              <a:gd name="connsiteX32" fmla="*/ 11108800 w 12192000"/>
              <a:gd name="connsiteY32" fmla="*/ 6392441 h 6858000"/>
              <a:gd name="connsiteX33" fmla="*/ 11137189 w 12192000"/>
              <a:gd name="connsiteY33" fmla="*/ 6392441 h 6858000"/>
              <a:gd name="connsiteX34" fmla="*/ 11101230 w 12192000"/>
              <a:gd name="connsiteY34" fmla="*/ 6360583 h 6858000"/>
              <a:gd name="connsiteX35" fmla="*/ 11361773 w 12192000"/>
              <a:gd name="connsiteY35" fmla="*/ 6360267 h 6858000"/>
              <a:gd name="connsiteX36" fmla="*/ 11334646 w 12192000"/>
              <a:gd name="connsiteY36" fmla="*/ 6367206 h 6858000"/>
              <a:gd name="connsiteX37" fmla="*/ 11323921 w 12192000"/>
              <a:gd name="connsiteY37" fmla="*/ 6392441 h 6858000"/>
              <a:gd name="connsiteX38" fmla="*/ 11352310 w 12192000"/>
              <a:gd name="connsiteY38" fmla="*/ 6392441 h 6858000"/>
              <a:gd name="connsiteX39" fmla="*/ 11363350 w 12192000"/>
              <a:gd name="connsiteY39" fmla="*/ 6376669 h 6858000"/>
              <a:gd name="connsiteX40" fmla="*/ 11375021 w 12192000"/>
              <a:gd name="connsiteY40" fmla="*/ 6391810 h 6858000"/>
              <a:gd name="connsiteX41" fmla="*/ 11375021 w 12192000"/>
              <a:gd name="connsiteY41" fmla="*/ 6400011 h 6858000"/>
              <a:gd name="connsiteX42" fmla="*/ 11321398 w 12192000"/>
              <a:gd name="connsiteY42" fmla="*/ 6435654 h 6858000"/>
              <a:gd name="connsiteX43" fmla="*/ 11349156 w 12192000"/>
              <a:gd name="connsiteY43" fmla="*/ 6468774 h 6858000"/>
              <a:gd name="connsiteX44" fmla="*/ 11376282 w 12192000"/>
              <a:gd name="connsiteY44" fmla="*/ 6453003 h 6858000"/>
              <a:gd name="connsiteX45" fmla="*/ 11376598 w 12192000"/>
              <a:gd name="connsiteY45" fmla="*/ 6453003 h 6858000"/>
              <a:gd name="connsiteX46" fmla="*/ 11377859 w 12192000"/>
              <a:gd name="connsiteY46" fmla="*/ 6466881 h 6858000"/>
              <a:gd name="connsiteX47" fmla="*/ 11404986 w 12192000"/>
              <a:gd name="connsiteY47" fmla="*/ 6466881 h 6858000"/>
              <a:gd name="connsiteX48" fmla="*/ 11403409 w 12192000"/>
              <a:gd name="connsiteY48" fmla="*/ 6447640 h 6858000"/>
              <a:gd name="connsiteX49" fmla="*/ 11403409 w 12192000"/>
              <a:gd name="connsiteY49" fmla="*/ 6395279 h 6858000"/>
              <a:gd name="connsiteX50" fmla="*/ 11361773 w 12192000"/>
              <a:gd name="connsiteY50" fmla="*/ 6360267 h 6858000"/>
              <a:gd name="connsiteX51" fmla="*/ 11320136 w 12192000"/>
              <a:gd name="connsiteY51" fmla="*/ 6360267 h 6858000"/>
              <a:gd name="connsiteX52" fmla="*/ 11293325 w 12192000"/>
              <a:gd name="connsiteY52" fmla="*/ 6375723 h 6858000"/>
              <a:gd name="connsiteX53" fmla="*/ 11293010 w 12192000"/>
              <a:gd name="connsiteY53" fmla="*/ 6375723 h 6858000"/>
              <a:gd name="connsiteX54" fmla="*/ 11293010 w 12192000"/>
              <a:gd name="connsiteY54" fmla="*/ 6362475 h 6858000"/>
              <a:gd name="connsiteX55" fmla="*/ 11265252 w 12192000"/>
              <a:gd name="connsiteY55" fmla="*/ 6362475 h 6858000"/>
              <a:gd name="connsiteX56" fmla="*/ 11265252 w 12192000"/>
              <a:gd name="connsiteY56" fmla="*/ 6466566 h 6858000"/>
              <a:gd name="connsiteX57" fmla="*/ 11294271 w 12192000"/>
              <a:gd name="connsiteY57" fmla="*/ 6466566 h 6858000"/>
              <a:gd name="connsiteX58" fmla="*/ 11294271 w 12192000"/>
              <a:gd name="connsiteY58" fmla="*/ 6409789 h 6858000"/>
              <a:gd name="connsiteX59" fmla="*/ 11320136 w 12192000"/>
              <a:gd name="connsiteY59" fmla="*/ 6386132 h 6858000"/>
              <a:gd name="connsiteX60" fmla="*/ 11008179 w 12192000"/>
              <a:gd name="connsiteY60" fmla="*/ 6360267 h 6858000"/>
              <a:gd name="connsiteX61" fmla="*/ 10981052 w 12192000"/>
              <a:gd name="connsiteY61" fmla="*/ 6367206 h 6858000"/>
              <a:gd name="connsiteX62" fmla="*/ 10970327 w 12192000"/>
              <a:gd name="connsiteY62" fmla="*/ 6392441 h 6858000"/>
              <a:gd name="connsiteX63" fmla="*/ 10998716 w 12192000"/>
              <a:gd name="connsiteY63" fmla="*/ 6392441 h 6858000"/>
              <a:gd name="connsiteX64" fmla="*/ 11009756 w 12192000"/>
              <a:gd name="connsiteY64" fmla="*/ 6376669 h 6858000"/>
              <a:gd name="connsiteX65" fmla="*/ 11021427 w 12192000"/>
              <a:gd name="connsiteY65" fmla="*/ 6391810 h 6858000"/>
              <a:gd name="connsiteX66" fmla="*/ 11021427 w 12192000"/>
              <a:gd name="connsiteY66" fmla="*/ 6400011 h 6858000"/>
              <a:gd name="connsiteX67" fmla="*/ 10967804 w 12192000"/>
              <a:gd name="connsiteY67" fmla="*/ 6435654 h 6858000"/>
              <a:gd name="connsiteX68" fmla="*/ 10995562 w 12192000"/>
              <a:gd name="connsiteY68" fmla="*/ 6468774 h 6858000"/>
              <a:gd name="connsiteX69" fmla="*/ 11022688 w 12192000"/>
              <a:gd name="connsiteY69" fmla="*/ 6453003 h 6858000"/>
              <a:gd name="connsiteX70" fmla="*/ 11023004 w 12192000"/>
              <a:gd name="connsiteY70" fmla="*/ 6453003 h 6858000"/>
              <a:gd name="connsiteX71" fmla="*/ 11024265 w 12192000"/>
              <a:gd name="connsiteY71" fmla="*/ 6466881 h 6858000"/>
              <a:gd name="connsiteX72" fmla="*/ 11051392 w 12192000"/>
              <a:gd name="connsiteY72" fmla="*/ 6466881 h 6858000"/>
              <a:gd name="connsiteX73" fmla="*/ 11049815 w 12192000"/>
              <a:gd name="connsiteY73" fmla="*/ 6447640 h 6858000"/>
              <a:gd name="connsiteX74" fmla="*/ 11049815 w 12192000"/>
              <a:gd name="connsiteY74" fmla="*/ 6395279 h 6858000"/>
              <a:gd name="connsiteX75" fmla="*/ 11008179 w 12192000"/>
              <a:gd name="connsiteY75" fmla="*/ 6360267 h 6858000"/>
              <a:gd name="connsiteX76" fmla="*/ 11183872 w 12192000"/>
              <a:gd name="connsiteY76" fmla="*/ 6332825 h 6858000"/>
              <a:gd name="connsiteX77" fmla="*/ 11154853 w 12192000"/>
              <a:gd name="connsiteY77" fmla="*/ 6345758 h 6858000"/>
              <a:gd name="connsiteX78" fmla="*/ 11154853 w 12192000"/>
              <a:gd name="connsiteY78" fmla="*/ 6362475 h 6858000"/>
              <a:gd name="connsiteX79" fmla="*/ 11143182 w 12192000"/>
              <a:gd name="connsiteY79" fmla="*/ 6362475 h 6858000"/>
              <a:gd name="connsiteX80" fmla="*/ 11143182 w 12192000"/>
              <a:gd name="connsiteY80" fmla="*/ 6380454 h 6858000"/>
              <a:gd name="connsiteX81" fmla="*/ 11154853 w 12192000"/>
              <a:gd name="connsiteY81" fmla="*/ 6380454 h 6858000"/>
              <a:gd name="connsiteX82" fmla="*/ 11154853 w 12192000"/>
              <a:gd name="connsiteY82" fmla="*/ 6444486 h 6858000"/>
              <a:gd name="connsiteX83" fmla="*/ 11183241 w 12192000"/>
              <a:gd name="connsiteY83" fmla="*/ 6467512 h 6858000"/>
              <a:gd name="connsiteX84" fmla="*/ 11198382 w 12192000"/>
              <a:gd name="connsiteY84" fmla="*/ 6466566 h 6858000"/>
              <a:gd name="connsiteX85" fmla="*/ 11198382 w 12192000"/>
              <a:gd name="connsiteY85" fmla="*/ 6448587 h 6858000"/>
              <a:gd name="connsiteX86" fmla="*/ 11193335 w 12192000"/>
              <a:gd name="connsiteY86" fmla="*/ 6448902 h 6858000"/>
              <a:gd name="connsiteX87" fmla="*/ 11184188 w 12192000"/>
              <a:gd name="connsiteY87" fmla="*/ 6435970 h 6858000"/>
              <a:gd name="connsiteX88" fmla="*/ 11184188 w 12192000"/>
              <a:gd name="connsiteY88" fmla="*/ 6380139 h 6858000"/>
              <a:gd name="connsiteX89" fmla="*/ 11198697 w 12192000"/>
              <a:gd name="connsiteY89" fmla="*/ 6380139 h 6858000"/>
              <a:gd name="connsiteX90" fmla="*/ 11199013 w 12192000"/>
              <a:gd name="connsiteY90" fmla="*/ 6380139 h 6858000"/>
              <a:gd name="connsiteX91" fmla="*/ 11210368 w 12192000"/>
              <a:gd name="connsiteY91" fmla="*/ 6380139 h 6858000"/>
              <a:gd name="connsiteX92" fmla="*/ 11210368 w 12192000"/>
              <a:gd name="connsiteY92" fmla="*/ 6444486 h 6858000"/>
              <a:gd name="connsiteX93" fmla="*/ 11238756 w 12192000"/>
              <a:gd name="connsiteY93" fmla="*/ 6467512 h 6858000"/>
              <a:gd name="connsiteX94" fmla="*/ 11253897 w 12192000"/>
              <a:gd name="connsiteY94" fmla="*/ 6466566 h 6858000"/>
              <a:gd name="connsiteX95" fmla="*/ 11253897 w 12192000"/>
              <a:gd name="connsiteY95" fmla="*/ 6448587 h 6858000"/>
              <a:gd name="connsiteX96" fmla="*/ 11248850 w 12192000"/>
              <a:gd name="connsiteY96" fmla="*/ 6448902 h 6858000"/>
              <a:gd name="connsiteX97" fmla="*/ 11239703 w 12192000"/>
              <a:gd name="connsiteY97" fmla="*/ 6435970 h 6858000"/>
              <a:gd name="connsiteX98" fmla="*/ 11239703 w 12192000"/>
              <a:gd name="connsiteY98" fmla="*/ 6380139 h 6858000"/>
              <a:gd name="connsiteX99" fmla="*/ 11254843 w 12192000"/>
              <a:gd name="connsiteY99" fmla="*/ 6380139 h 6858000"/>
              <a:gd name="connsiteX100" fmla="*/ 11254843 w 12192000"/>
              <a:gd name="connsiteY100" fmla="*/ 6362475 h 6858000"/>
              <a:gd name="connsiteX101" fmla="*/ 11239703 w 12192000"/>
              <a:gd name="connsiteY101" fmla="*/ 6362475 h 6858000"/>
              <a:gd name="connsiteX102" fmla="*/ 11239703 w 12192000"/>
              <a:gd name="connsiteY102" fmla="*/ 6332825 h 6858000"/>
              <a:gd name="connsiteX103" fmla="*/ 11239072 w 12192000"/>
              <a:gd name="connsiteY103" fmla="*/ 6332825 h 6858000"/>
              <a:gd name="connsiteX104" fmla="*/ 11210053 w 12192000"/>
              <a:gd name="connsiteY104" fmla="*/ 6345758 h 6858000"/>
              <a:gd name="connsiteX105" fmla="*/ 11210053 w 12192000"/>
              <a:gd name="connsiteY105" fmla="*/ 6362475 h 6858000"/>
              <a:gd name="connsiteX106" fmla="*/ 11198697 w 12192000"/>
              <a:gd name="connsiteY106" fmla="*/ 6362475 h 6858000"/>
              <a:gd name="connsiteX107" fmla="*/ 11198382 w 12192000"/>
              <a:gd name="connsiteY107" fmla="*/ 6362475 h 6858000"/>
              <a:gd name="connsiteX108" fmla="*/ 11183872 w 12192000"/>
              <a:gd name="connsiteY108" fmla="*/ 6362475 h 6858000"/>
              <a:gd name="connsiteX109" fmla="*/ 11476588 w 12192000"/>
              <a:gd name="connsiteY109" fmla="*/ 6322731 h 6858000"/>
              <a:gd name="connsiteX110" fmla="*/ 11476588 w 12192000"/>
              <a:gd name="connsiteY110" fmla="*/ 6345757 h 6858000"/>
              <a:gd name="connsiteX111" fmla="*/ 11505607 w 12192000"/>
              <a:gd name="connsiteY111" fmla="*/ 6345757 h 6858000"/>
              <a:gd name="connsiteX112" fmla="*/ 11505607 w 12192000"/>
              <a:gd name="connsiteY112" fmla="*/ 6322731 h 6858000"/>
              <a:gd name="connsiteX113" fmla="*/ 11520748 w 12192000"/>
              <a:gd name="connsiteY113" fmla="*/ 6322416 h 6858000"/>
              <a:gd name="connsiteX114" fmla="*/ 11520748 w 12192000"/>
              <a:gd name="connsiteY114" fmla="*/ 6466566 h 6858000"/>
              <a:gd name="connsiteX115" fmla="*/ 11550083 w 12192000"/>
              <a:gd name="connsiteY115" fmla="*/ 6466566 h 6858000"/>
              <a:gd name="connsiteX116" fmla="*/ 11550083 w 12192000"/>
              <a:gd name="connsiteY116" fmla="*/ 6409789 h 6858000"/>
              <a:gd name="connsiteX117" fmla="*/ 11550398 w 12192000"/>
              <a:gd name="connsiteY117" fmla="*/ 6409789 h 6858000"/>
              <a:gd name="connsiteX118" fmla="*/ 11577525 w 12192000"/>
              <a:gd name="connsiteY118" fmla="*/ 6466566 h 6858000"/>
              <a:gd name="connsiteX119" fmla="*/ 11610329 w 12192000"/>
              <a:gd name="connsiteY119" fmla="*/ 6466566 h 6858000"/>
              <a:gd name="connsiteX120" fmla="*/ 11577525 w 12192000"/>
              <a:gd name="connsiteY120" fmla="*/ 6408843 h 6858000"/>
              <a:gd name="connsiteX121" fmla="*/ 11606860 w 12192000"/>
              <a:gd name="connsiteY121" fmla="*/ 6362475 h 6858000"/>
              <a:gd name="connsiteX122" fmla="*/ 11576579 w 12192000"/>
              <a:gd name="connsiteY122" fmla="*/ 6362475 h 6858000"/>
              <a:gd name="connsiteX123" fmla="*/ 11550398 w 12192000"/>
              <a:gd name="connsiteY123" fmla="*/ 6406320 h 6858000"/>
              <a:gd name="connsiteX124" fmla="*/ 11550083 w 12192000"/>
              <a:gd name="connsiteY124" fmla="*/ 6406320 h 6858000"/>
              <a:gd name="connsiteX125" fmla="*/ 11550083 w 12192000"/>
              <a:gd name="connsiteY125" fmla="*/ 6322416 h 6858000"/>
              <a:gd name="connsiteX126" fmla="*/ 11017642 w 12192000"/>
              <a:gd name="connsiteY126" fmla="*/ 6322416 h 6858000"/>
              <a:gd name="connsiteX127" fmla="*/ 11017642 w 12192000"/>
              <a:gd name="connsiteY127" fmla="*/ 6344811 h 6858000"/>
              <a:gd name="connsiteX128" fmla="*/ 11040668 w 12192000"/>
              <a:gd name="connsiteY128" fmla="*/ 6344811 h 6858000"/>
              <a:gd name="connsiteX129" fmla="*/ 11040668 w 12192000"/>
              <a:gd name="connsiteY129" fmla="*/ 6322416 h 6858000"/>
              <a:gd name="connsiteX130" fmla="*/ 10981052 w 12192000"/>
              <a:gd name="connsiteY130" fmla="*/ 6322416 h 6858000"/>
              <a:gd name="connsiteX131" fmla="*/ 10981052 w 12192000"/>
              <a:gd name="connsiteY131" fmla="*/ 6344811 h 6858000"/>
              <a:gd name="connsiteX132" fmla="*/ 11004078 w 12192000"/>
              <a:gd name="connsiteY132" fmla="*/ 6344811 h 6858000"/>
              <a:gd name="connsiteX133" fmla="*/ 11004078 w 12192000"/>
              <a:gd name="connsiteY133" fmla="*/ 6322416 h 6858000"/>
              <a:gd name="connsiteX134" fmla="*/ 11454824 w 12192000"/>
              <a:gd name="connsiteY134" fmla="*/ 6321785 h 6858000"/>
              <a:gd name="connsiteX135" fmla="*/ 11421704 w 12192000"/>
              <a:gd name="connsiteY135" fmla="*/ 6362159 h 6858000"/>
              <a:gd name="connsiteX136" fmla="*/ 11408456 w 12192000"/>
              <a:gd name="connsiteY136" fmla="*/ 6362159 h 6858000"/>
              <a:gd name="connsiteX137" fmla="*/ 11408456 w 12192000"/>
              <a:gd name="connsiteY137" fmla="*/ 6381085 h 6858000"/>
              <a:gd name="connsiteX138" fmla="*/ 11421704 w 12192000"/>
              <a:gd name="connsiteY138" fmla="*/ 6381085 h 6858000"/>
              <a:gd name="connsiteX139" fmla="*/ 11421704 w 12192000"/>
              <a:gd name="connsiteY139" fmla="*/ 6466566 h 6858000"/>
              <a:gd name="connsiteX140" fmla="*/ 11450723 w 12192000"/>
              <a:gd name="connsiteY140" fmla="*/ 6466566 h 6858000"/>
              <a:gd name="connsiteX141" fmla="*/ 11450723 w 12192000"/>
              <a:gd name="connsiteY141" fmla="*/ 6381085 h 6858000"/>
              <a:gd name="connsiteX142" fmla="*/ 11464602 w 12192000"/>
              <a:gd name="connsiteY142" fmla="*/ 6381085 h 6858000"/>
              <a:gd name="connsiteX143" fmla="*/ 11464602 w 12192000"/>
              <a:gd name="connsiteY143" fmla="*/ 6362159 h 6858000"/>
              <a:gd name="connsiteX144" fmla="*/ 11450723 w 12192000"/>
              <a:gd name="connsiteY144" fmla="*/ 6362159 h 6858000"/>
              <a:gd name="connsiteX145" fmla="*/ 11450723 w 12192000"/>
              <a:gd name="connsiteY145" fmla="*/ 6354589 h 6858000"/>
              <a:gd name="connsiteX146" fmla="*/ 11464602 w 12192000"/>
              <a:gd name="connsiteY146" fmla="*/ 6345442 h 6858000"/>
              <a:gd name="connsiteX147" fmla="*/ 11464602 w 12192000"/>
              <a:gd name="connsiteY147" fmla="*/ 6322100 h 6858000"/>
              <a:gd name="connsiteX148" fmla="*/ 11454824 w 12192000"/>
              <a:gd name="connsiteY148" fmla="*/ 6321785 h 6858000"/>
              <a:gd name="connsiteX149" fmla="*/ 10729342 w 12192000"/>
              <a:gd name="connsiteY149" fmla="*/ 6310430 h 6858000"/>
              <a:gd name="connsiteX150" fmla="*/ 10712940 w 12192000"/>
              <a:gd name="connsiteY150" fmla="*/ 6377301 h 6858000"/>
              <a:gd name="connsiteX151" fmla="*/ 10647016 w 12192000"/>
              <a:gd name="connsiteY151" fmla="*/ 6343865 h 6858000"/>
              <a:gd name="connsiteX152" fmla="*/ 10729342 w 12192000"/>
              <a:gd name="connsiteY152" fmla="*/ 6310430 h 6858000"/>
              <a:gd name="connsiteX153" fmla="*/ 10721772 w 12192000"/>
              <a:gd name="connsiteY153" fmla="*/ 6296236 h 6858000"/>
              <a:gd name="connsiteX154" fmla="*/ 10631875 w 12192000"/>
              <a:gd name="connsiteY154" fmla="*/ 6339134 h 6858000"/>
              <a:gd name="connsiteX155" fmla="*/ 10546079 w 12192000"/>
              <a:gd name="connsiteY155" fmla="*/ 6333456 h 6858000"/>
              <a:gd name="connsiteX156" fmla="*/ 10752999 w 12192000"/>
              <a:gd name="connsiteY156" fmla="*/ 6494324 h 6858000"/>
              <a:gd name="connsiteX157" fmla="*/ 10820816 w 12192000"/>
              <a:gd name="connsiteY157" fmla="*/ 6390549 h 6858000"/>
              <a:gd name="connsiteX158" fmla="*/ 10823339 w 12192000"/>
              <a:gd name="connsiteY158" fmla="*/ 6411051 h 6858000"/>
              <a:gd name="connsiteX159" fmla="*/ 10799367 w 12192000"/>
              <a:gd name="connsiteY159" fmla="*/ 6476660 h 6858000"/>
              <a:gd name="connsiteX160" fmla="*/ 10722087 w 12192000"/>
              <a:gd name="connsiteY160" fmla="*/ 6512619 h 6858000"/>
              <a:gd name="connsiteX161" fmla="*/ 10641653 w 12192000"/>
              <a:gd name="connsiteY161" fmla="*/ 6473191 h 6858000"/>
              <a:gd name="connsiteX162" fmla="*/ 10696853 w 12192000"/>
              <a:gd name="connsiteY162" fmla="*/ 6430923 h 6858000"/>
              <a:gd name="connsiteX163" fmla="*/ 10685498 w 12192000"/>
              <a:gd name="connsiteY163" fmla="*/ 6420514 h 6858000"/>
              <a:gd name="connsiteX164" fmla="*/ 10633452 w 12192000"/>
              <a:gd name="connsiteY164" fmla="*/ 6460573 h 6858000"/>
              <a:gd name="connsiteX165" fmla="*/ 10627144 w 12192000"/>
              <a:gd name="connsiteY165" fmla="*/ 6376039 h 6858000"/>
              <a:gd name="connsiteX166" fmla="*/ 10614527 w 12192000"/>
              <a:gd name="connsiteY166" fmla="*/ 6368153 h 6858000"/>
              <a:gd name="connsiteX167" fmla="*/ 10606010 w 12192000"/>
              <a:gd name="connsiteY167" fmla="*/ 6411998 h 6858000"/>
              <a:gd name="connsiteX168" fmla="*/ 10721772 w 12192000"/>
              <a:gd name="connsiteY168" fmla="*/ 6528075 h 6858000"/>
              <a:gd name="connsiteX169" fmla="*/ 10837849 w 12192000"/>
              <a:gd name="connsiteY169" fmla="*/ 6412313 h 6858000"/>
              <a:gd name="connsiteX170" fmla="*/ 10833118 w 12192000"/>
              <a:gd name="connsiteY170" fmla="*/ 6380140 h 6858000"/>
              <a:gd name="connsiteX171" fmla="*/ 10864029 w 12192000"/>
              <a:gd name="connsiteY171" fmla="*/ 6361845 h 6858000"/>
              <a:gd name="connsiteX172" fmla="*/ 10753315 w 12192000"/>
              <a:gd name="connsiteY172" fmla="*/ 6411051 h 6858000"/>
              <a:gd name="connsiteX173" fmla="*/ 10725557 w 12192000"/>
              <a:gd name="connsiteY173" fmla="*/ 6386764 h 6858000"/>
              <a:gd name="connsiteX174" fmla="*/ 10744167 w 12192000"/>
              <a:gd name="connsiteY174" fmla="*/ 6312638 h 6858000"/>
              <a:gd name="connsiteX175" fmla="*/ 10812299 w 12192000"/>
              <a:gd name="connsiteY175" fmla="*/ 6365945 h 6858000"/>
              <a:gd name="connsiteX176" fmla="*/ 10826809 w 12192000"/>
              <a:gd name="connsiteY176" fmla="*/ 6363107 h 6858000"/>
              <a:gd name="connsiteX177" fmla="*/ 10721772 w 12192000"/>
              <a:gd name="connsiteY177" fmla="*/ 6296236 h 6858000"/>
              <a:gd name="connsiteX178" fmla="*/ 0 w 12192000"/>
              <a:gd name="connsiteY178" fmla="*/ 0 h 6858000"/>
              <a:gd name="connsiteX179" fmla="*/ 12192000 w 12192000"/>
              <a:gd name="connsiteY179" fmla="*/ 0 h 6858000"/>
              <a:gd name="connsiteX180" fmla="*/ 12192000 w 12192000"/>
              <a:gd name="connsiteY180" fmla="*/ 6858000 h 6858000"/>
              <a:gd name="connsiteX181" fmla="*/ 0 w 12192000"/>
              <a:gd name="connsiteY1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2000" h="6858000">
                <a:moveTo>
                  <a:pt x="11375021" y="6416413"/>
                </a:moveTo>
                <a:cubicBezTo>
                  <a:pt x="11375021" y="6427453"/>
                  <a:pt x="11377544" y="6450795"/>
                  <a:pt x="11360511" y="6450795"/>
                </a:cubicBezTo>
                <a:cubicBezTo>
                  <a:pt x="11351048" y="6450795"/>
                  <a:pt x="11349786" y="6441647"/>
                  <a:pt x="11349786" y="6434392"/>
                </a:cubicBezTo>
                <a:cubicBezTo>
                  <a:pt x="11349786" y="6415782"/>
                  <a:pt x="11360511" y="6417044"/>
                  <a:pt x="11375021" y="6416413"/>
                </a:cubicBezTo>
                <a:close/>
                <a:moveTo>
                  <a:pt x="11021427" y="6416413"/>
                </a:moveTo>
                <a:cubicBezTo>
                  <a:pt x="11021427" y="6427453"/>
                  <a:pt x="11023950" y="6450795"/>
                  <a:pt x="11006917" y="6450795"/>
                </a:cubicBezTo>
                <a:cubicBezTo>
                  <a:pt x="10997454" y="6450795"/>
                  <a:pt x="10996192" y="6441647"/>
                  <a:pt x="10996192" y="6434392"/>
                </a:cubicBezTo>
                <a:cubicBezTo>
                  <a:pt x="10996192" y="6415782"/>
                  <a:pt x="11006917" y="6417044"/>
                  <a:pt x="11021427" y="6416413"/>
                </a:cubicBezTo>
                <a:close/>
                <a:moveTo>
                  <a:pt x="11476588" y="6362475"/>
                </a:moveTo>
                <a:lnTo>
                  <a:pt x="11476588" y="6466566"/>
                </a:lnTo>
                <a:lnTo>
                  <a:pt x="11505607" y="6466566"/>
                </a:lnTo>
                <a:lnTo>
                  <a:pt x="11505607" y="6362475"/>
                </a:lnTo>
                <a:close/>
                <a:moveTo>
                  <a:pt x="10877592" y="6362475"/>
                </a:moveTo>
                <a:lnTo>
                  <a:pt x="10905034" y="6466566"/>
                </a:lnTo>
                <a:lnTo>
                  <a:pt x="10937208" y="6466566"/>
                </a:lnTo>
                <a:lnTo>
                  <a:pt x="10965912" y="6362475"/>
                </a:lnTo>
                <a:lnTo>
                  <a:pt x="10937523" y="6362475"/>
                </a:lnTo>
                <a:lnTo>
                  <a:pt x="10922067" y="6440385"/>
                </a:lnTo>
                <a:lnTo>
                  <a:pt x="10921752" y="6440385"/>
                </a:lnTo>
                <a:lnTo>
                  <a:pt x="10906927" y="6362475"/>
                </a:lnTo>
                <a:close/>
                <a:moveTo>
                  <a:pt x="11101230" y="6360583"/>
                </a:moveTo>
                <a:cubicBezTo>
                  <a:pt x="11082305" y="6360583"/>
                  <a:pt x="11060225" y="6367522"/>
                  <a:pt x="11060225" y="6389918"/>
                </a:cubicBezTo>
                <a:cubicBezTo>
                  <a:pt x="11060225" y="6423038"/>
                  <a:pt x="11111324" y="6418306"/>
                  <a:pt x="11111324" y="6440386"/>
                </a:cubicBezTo>
                <a:cubicBezTo>
                  <a:pt x="11111324" y="6447325"/>
                  <a:pt x="11106277" y="6451111"/>
                  <a:pt x="11100599" y="6451111"/>
                </a:cubicBezTo>
                <a:cubicBezTo>
                  <a:pt x="11094922" y="6451111"/>
                  <a:pt x="11091767" y="6449533"/>
                  <a:pt x="11090190" y="6446064"/>
                </a:cubicBezTo>
                <a:cubicBezTo>
                  <a:pt x="11088613" y="6442909"/>
                  <a:pt x="11088613" y="6438178"/>
                  <a:pt x="11088613" y="6433447"/>
                </a:cubicBezTo>
                <a:lnTo>
                  <a:pt x="11060225" y="6433447"/>
                </a:lnTo>
                <a:cubicBezTo>
                  <a:pt x="11058648" y="6462466"/>
                  <a:pt x="11075365" y="6469090"/>
                  <a:pt x="11100915" y="6469090"/>
                </a:cubicBezTo>
                <a:cubicBezTo>
                  <a:pt x="11125203" y="6469090"/>
                  <a:pt x="11140028" y="6455527"/>
                  <a:pt x="11140028" y="6437232"/>
                </a:cubicBezTo>
                <a:cubicBezTo>
                  <a:pt x="11139712" y="6403481"/>
                  <a:pt x="11088613" y="6404112"/>
                  <a:pt x="11088613" y="6387710"/>
                </a:cubicBezTo>
                <a:cubicBezTo>
                  <a:pt x="11088613" y="6380770"/>
                  <a:pt x="11092083" y="6376670"/>
                  <a:pt x="11098391" y="6376670"/>
                </a:cubicBezTo>
                <a:cubicBezTo>
                  <a:pt x="11101546" y="6376670"/>
                  <a:pt x="11104069" y="6376985"/>
                  <a:pt x="11105962" y="6378878"/>
                </a:cubicBezTo>
                <a:cubicBezTo>
                  <a:pt x="11108170" y="6380770"/>
                  <a:pt x="11108800" y="6385186"/>
                  <a:pt x="11108800" y="6392441"/>
                </a:cubicBezTo>
                <a:lnTo>
                  <a:pt x="11137189" y="6392441"/>
                </a:lnTo>
                <a:cubicBezTo>
                  <a:pt x="11138766" y="6370046"/>
                  <a:pt x="11120787" y="6360583"/>
                  <a:pt x="11101230" y="6360583"/>
                </a:cubicBezTo>
                <a:close/>
                <a:moveTo>
                  <a:pt x="11361773" y="6360267"/>
                </a:moveTo>
                <a:cubicBezTo>
                  <a:pt x="11350733" y="6360267"/>
                  <a:pt x="11341270" y="6362160"/>
                  <a:pt x="11334646" y="6367206"/>
                </a:cubicBezTo>
                <a:cubicBezTo>
                  <a:pt x="11327707" y="6371938"/>
                  <a:pt x="11323921" y="6380139"/>
                  <a:pt x="11323921" y="6392441"/>
                </a:cubicBezTo>
                <a:lnTo>
                  <a:pt x="11352310" y="6392441"/>
                </a:lnTo>
                <a:cubicBezTo>
                  <a:pt x="11352310" y="6384239"/>
                  <a:pt x="11353256" y="6376669"/>
                  <a:pt x="11363350" y="6376669"/>
                </a:cubicBezTo>
                <a:cubicBezTo>
                  <a:pt x="11373759" y="6376669"/>
                  <a:pt x="11375021" y="6382978"/>
                  <a:pt x="11375021" y="6391810"/>
                </a:cubicBezTo>
                <a:lnTo>
                  <a:pt x="11375021" y="6400011"/>
                </a:lnTo>
                <a:cubicBezTo>
                  <a:pt x="11347894" y="6399695"/>
                  <a:pt x="11321398" y="6400957"/>
                  <a:pt x="11321398" y="6435654"/>
                </a:cubicBezTo>
                <a:cubicBezTo>
                  <a:pt x="11321398" y="6453949"/>
                  <a:pt x="11328968" y="6468774"/>
                  <a:pt x="11349156" y="6468774"/>
                </a:cubicBezTo>
                <a:cubicBezTo>
                  <a:pt x="11361773" y="6468774"/>
                  <a:pt x="11370289" y="6463727"/>
                  <a:pt x="11376282" y="6453003"/>
                </a:cubicBezTo>
                <a:lnTo>
                  <a:pt x="11376598" y="6453003"/>
                </a:lnTo>
                <a:lnTo>
                  <a:pt x="11377859" y="6466881"/>
                </a:lnTo>
                <a:lnTo>
                  <a:pt x="11404986" y="6466881"/>
                </a:lnTo>
                <a:cubicBezTo>
                  <a:pt x="11404355" y="6460573"/>
                  <a:pt x="11403409" y="6453949"/>
                  <a:pt x="11403409" y="6447640"/>
                </a:cubicBezTo>
                <a:lnTo>
                  <a:pt x="11403409" y="6395279"/>
                </a:lnTo>
                <a:cubicBezTo>
                  <a:pt x="11403409" y="6376354"/>
                  <a:pt x="11398678" y="6360267"/>
                  <a:pt x="11361773" y="6360267"/>
                </a:cubicBezTo>
                <a:close/>
                <a:moveTo>
                  <a:pt x="11320136" y="6360267"/>
                </a:moveTo>
                <a:cubicBezTo>
                  <a:pt x="11308465" y="6360267"/>
                  <a:pt x="11298687" y="6363737"/>
                  <a:pt x="11293325" y="6375723"/>
                </a:cubicBezTo>
                <a:lnTo>
                  <a:pt x="11293010" y="6375723"/>
                </a:lnTo>
                <a:lnTo>
                  <a:pt x="11293010" y="6362475"/>
                </a:lnTo>
                <a:lnTo>
                  <a:pt x="11265252" y="6362475"/>
                </a:lnTo>
                <a:lnTo>
                  <a:pt x="11265252" y="6466566"/>
                </a:lnTo>
                <a:lnTo>
                  <a:pt x="11294271" y="6466566"/>
                </a:lnTo>
                <a:lnTo>
                  <a:pt x="11294271" y="6409789"/>
                </a:lnTo>
                <a:cubicBezTo>
                  <a:pt x="11294271" y="6399380"/>
                  <a:pt x="11294587" y="6384555"/>
                  <a:pt x="11320136" y="6386132"/>
                </a:cubicBezTo>
                <a:close/>
                <a:moveTo>
                  <a:pt x="11008179" y="6360267"/>
                </a:moveTo>
                <a:cubicBezTo>
                  <a:pt x="10997139" y="6360267"/>
                  <a:pt x="10987676" y="6362160"/>
                  <a:pt x="10981052" y="6367206"/>
                </a:cubicBezTo>
                <a:cubicBezTo>
                  <a:pt x="10974113" y="6371938"/>
                  <a:pt x="10970327" y="6380139"/>
                  <a:pt x="10970327" y="6392441"/>
                </a:cubicBezTo>
                <a:lnTo>
                  <a:pt x="10998716" y="6392441"/>
                </a:lnTo>
                <a:cubicBezTo>
                  <a:pt x="10998716" y="6384239"/>
                  <a:pt x="10999662" y="6376669"/>
                  <a:pt x="11009756" y="6376669"/>
                </a:cubicBezTo>
                <a:cubicBezTo>
                  <a:pt x="11020165" y="6376669"/>
                  <a:pt x="11021427" y="6382978"/>
                  <a:pt x="11021427" y="6391810"/>
                </a:cubicBezTo>
                <a:lnTo>
                  <a:pt x="11021427" y="6400011"/>
                </a:lnTo>
                <a:cubicBezTo>
                  <a:pt x="10994300" y="6399695"/>
                  <a:pt x="10967804" y="6400957"/>
                  <a:pt x="10967804" y="6435654"/>
                </a:cubicBezTo>
                <a:cubicBezTo>
                  <a:pt x="10967804" y="6453949"/>
                  <a:pt x="10975374" y="6468774"/>
                  <a:pt x="10995562" y="6468774"/>
                </a:cubicBezTo>
                <a:cubicBezTo>
                  <a:pt x="11008179" y="6468774"/>
                  <a:pt x="11016695" y="6463727"/>
                  <a:pt x="11022688" y="6453003"/>
                </a:cubicBezTo>
                <a:lnTo>
                  <a:pt x="11023004" y="6453003"/>
                </a:lnTo>
                <a:lnTo>
                  <a:pt x="11024265" y="6466881"/>
                </a:lnTo>
                <a:lnTo>
                  <a:pt x="11051392" y="6466881"/>
                </a:lnTo>
                <a:cubicBezTo>
                  <a:pt x="11050761" y="6460573"/>
                  <a:pt x="11049815" y="6453949"/>
                  <a:pt x="11049815" y="6447640"/>
                </a:cubicBezTo>
                <a:lnTo>
                  <a:pt x="11049815" y="6395279"/>
                </a:lnTo>
                <a:cubicBezTo>
                  <a:pt x="11049815" y="6376354"/>
                  <a:pt x="11045084" y="6360267"/>
                  <a:pt x="11008179" y="6360267"/>
                </a:cubicBezTo>
                <a:close/>
                <a:moveTo>
                  <a:pt x="11183872" y="6332825"/>
                </a:moveTo>
                <a:lnTo>
                  <a:pt x="11154853" y="6345758"/>
                </a:lnTo>
                <a:lnTo>
                  <a:pt x="11154853" y="6362475"/>
                </a:lnTo>
                <a:lnTo>
                  <a:pt x="11143182" y="6362475"/>
                </a:lnTo>
                <a:lnTo>
                  <a:pt x="11143182" y="6380454"/>
                </a:lnTo>
                <a:lnTo>
                  <a:pt x="11154853" y="6380454"/>
                </a:lnTo>
                <a:lnTo>
                  <a:pt x="11154853" y="6444486"/>
                </a:lnTo>
                <a:cubicBezTo>
                  <a:pt x="11154853" y="6450795"/>
                  <a:pt x="11158007" y="6467512"/>
                  <a:pt x="11183241" y="6467512"/>
                </a:cubicBezTo>
                <a:cubicBezTo>
                  <a:pt x="11190181" y="6467512"/>
                  <a:pt x="11194281" y="6466881"/>
                  <a:pt x="11198382" y="6466566"/>
                </a:cubicBezTo>
                <a:lnTo>
                  <a:pt x="11198382" y="6448587"/>
                </a:lnTo>
                <a:cubicBezTo>
                  <a:pt x="11196805" y="6448902"/>
                  <a:pt x="11195227" y="6448902"/>
                  <a:pt x="11193335" y="6448902"/>
                </a:cubicBezTo>
                <a:cubicBezTo>
                  <a:pt x="11183872" y="6448902"/>
                  <a:pt x="11184188" y="6443855"/>
                  <a:pt x="11184188" y="6435970"/>
                </a:cubicBezTo>
                <a:lnTo>
                  <a:pt x="11184188" y="6380139"/>
                </a:lnTo>
                <a:lnTo>
                  <a:pt x="11198697" y="6380139"/>
                </a:lnTo>
                <a:lnTo>
                  <a:pt x="11199013" y="6380139"/>
                </a:lnTo>
                <a:lnTo>
                  <a:pt x="11210368" y="6380139"/>
                </a:lnTo>
                <a:lnTo>
                  <a:pt x="11210368" y="6444486"/>
                </a:lnTo>
                <a:cubicBezTo>
                  <a:pt x="11210368" y="6450795"/>
                  <a:pt x="11213522" y="6467512"/>
                  <a:pt x="11238756" y="6467512"/>
                </a:cubicBezTo>
                <a:cubicBezTo>
                  <a:pt x="11245696" y="6467512"/>
                  <a:pt x="11249796" y="6466881"/>
                  <a:pt x="11253897" y="6466566"/>
                </a:cubicBezTo>
                <a:lnTo>
                  <a:pt x="11253897" y="6448587"/>
                </a:lnTo>
                <a:cubicBezTo>
                  <a:pt x="11252320" y="6448902"/>
                  <a:pt x="11250743" y="6448902"/>
                  <a:pt x="11248850" y="6448902"/>
                </a:cubicBezTo>
                <a:cubicBezTo>
                  <a:pt x="11239387" y="6448902"/>
                  <a:pt x="11239703" y="6443855"/>
                  <a:pt x="11239703" y="6435970"/>
                </a:cubicBezTo>
                <a:lnTo>
                  <a:pt x="11239703" y="6380139"/>
                </a:lnTo>
                <a:lnTo>
                  <a:pt x="11254843" y="6380139"/>
                </a:lnTo>
                <a:lnTo>
                  <a:pt x="11254843" y="6362475"/>
                </a:lnTo>
                <a:lnTo>
                  <a:pt x="11239703" y="6362475"/>
                </a:lnTo>
                <a:lnTo>
                  <a:pt x="11239703" y="6332825"/>
                </a:lnTo>
                <a:lnTo>
                  <a:pt x="11239072" y="6332825"/>
                </a:lnTo>
                <a:lnTo>
                  <a:pt x="11210053" y="6345758"/>
                </a:lnTo>
                <a:lnTo>
                  <a:pt x="11210053" y="6362475"/>
                </a:lnTo>
                <a:lnTo>
                  <a:pt x="11198697" y="6362475"/>
                </a:lnTo>
                <a:lnTo>
                  <a:pt x="11198382" y="6362475"/>
                </a:lnTo>
                <a:lnTo>
                  <a:pt x="11183872" y="6362475"/>
                </a:lnTo>
                <a:close/>
                <a:moveTo>
                  <a:pt x="11476588" y="6322731"/>
                </a:moveTo>
                <a:lnTo>
                  <a:pt x="11476588" y="6345757"/>
                </a:lnTo>
                <a:lnTo>
                  <a:pt x="11505607" y="6345757"/>
                </a:lnTo>
                <a:lnTo>
                  <a:pt x="11505607" y="6322731"/>
                </a:lnTo>
                <a:close/>
                <a:moveTo>
                  <a:pt x="11520748" y="6322416"/>
                </a:moveTo>
                <a:lnTo>
                  <a:pt x="11520748" y="6466566"/>
                </a:lnTo>
                <a:lnTo>
                  <a:pt x="11550083" y="6466566"/>
                </a:lnTo>
                <a:lnTo>
                  <a:pt x="11550083" y="6409789"/>
                </a:lnTo>
                <a:lnTo>
                  <a:pt x="11550398" y="6409789"/>
                </a:lnTo>
                <a:lnTo>
                  <a:pt x="11577525" y="6466566"/>
                </a:lnTo>
                <a:lnTo>
                  <a:pt x="11610329" y="6466566"/>
                </a:lnTo>
                <a:lnTo>
                  <a:pt x="11577525" y="6408843"/>
                </a:lnTo>
                <a:lnTo>
                  <a:pt x="11606860" y="6362475"/>
                </a:lnTo>
                <a:lnTo>
                  <a:pt x="11576579" y="6362475"/>
                </a:lnTo>
                <a:lnTo>
                  <a:pt x="11550398" y="6406320"/>
                </a:lnTo>
                <a:lnTo>
                  <a:pt x="11550083" y="6406320"/>
                </a:lnTo>
                <a:lnTo>
                  <a:pt x="11550083" y="6322416"/>
                </a:lnTo>
                <a:close/>
                <a:moveTo>
                  <a:pt x="11017642" y="6322416"/>
                </a:moveTo>
                <a:lnTo>
                  <a:pt x="11017642" y="6344811"/>
                </a:lnTo>
                <a:lnTo>
                  <a:pt x="11040668" y="6344811"/>
                </a:lnTo>
                <a:lnTo>
                  <a:pt x="11040668" y="6322416"/>
                </a:lnTo>
                <a:close/>
                <a:moveTo>
                  <a:pt x="10981052" y="6322416"/>
                </a:moveTo>
                <a:lnTo>
                  <a:pt x="10981052" y="6344811"/>
                </a:lnTo>
                <a:lnTo>
                  <a:pt x="11004078" y="6344811"/>
                </a:lnTo>
                <a:lnTo>
                  <a:pt x="11004078" y="6322416"/>
                </a:lnTo>
                <a:close/>
                <a:moveTo>
                  <a:pt x="11454824" y="6321785"/>
                </a:moveTo>
                <a:cubicBezTo>
                  <a:pt x="11419496" y="6321469"/>
                  <a:pt x="11421704" y="6332194"/>
                  <a:pt x="11421704" y="6362159"/>
                </a:cubicBezTo>
                <a:lnTo>
                  <a:pt x="11408456" y="6362159"/>
                </a:lnTo>
                <a:lnTo>
                  <a:pt x="11408456" y="6381085"/>
                </a:lnTo>
                <a:lnTo>
                  <a:pt x="11421704" y="6381085"/>
                </a:lnTo>
                <a:lnTo>
                  <a:pt x="11421704" y="6466566"/>
                </a:lnTo>
                <a:lnTo>
                  <a:pt x="11450723" y="6466566"/>
                </a:lnTo>
                <a:lnTo>
                  <a:pt x="11450723" y="6381085"/>
                </a:lnTo>
                <a:lnTo>
                  <a:pt x="11464602" y="6381085"/>
                </a:lnTo>
                <a:lnTo>
                  <a:pt x="11464602" y="6362159"/>
                </a:lnTo>
                <a:lnTo>
                  <a:pt x="11450723" y="6362159"/>
                </a:lnTo>
                <a:lnTo>
                  <a:pt x="11450723" y="6354589"/>
                </a:lnTo>
                <a:cubicBezTo>
                  <a:pt x="11450723" y="6346703"/>
                  <a:pt x="11451985" y="6345126"/>
                  <a:pt x="11464602" y="6345442"/>
                </a:cubicBezTo>
                <a:lnTo>
                  <a:pt x="11464602" y="6322100"/>
                </a:lnTo>
                <a:cubicBezTo>
                  <a:pt x="11461132" y="6321785"/>
                  <a:pt x="11458294" y="6321785"/>
                  <a:pt x="11454824" y="6321785"/>
                </a:cubicBezTo>
                <a:close/>
                <a:moveTo>
                  <a:pt x="10729342" y="6310430"/>
                </a:moveTo>
                <a:cubicBezTo>
                  <a:pt x="10729342" y="6310430"/>
                  <a:pt x="10729027" y="6341342"/>
                  <a:pt x="10712940" y="6377301"/>
                </a:cubicBezTo>
                <a:cubicBezTo>
                  <a:pt x="10689914" y="6361529"/>
                  <a:pt x="10667518" y="6350805"/>
                  <a:pt x="10647016" y="6343865"/>
                </a:cubicBezTo>
                <a:cubicBezTo>
                  <a:pt x="10661841" y="6327463"/>
                  <a:pt x="10688021" y="6308538"/>
                  <a:pt x="10729342" y="6310430"/>
                </a:cubicBezTo>
                <a:close/>
                <a:moveTo>
                  <a:pt x="10721772" y="6296236"/>
                </a:moveTo>
                <a:cubicBezTo>
                  <a:pt x="10685498" y="6296236"/>
                  <a:pt x="10653009" y="6312954"/>
                  <a:pt x="10631875" y="6339134"/>
                </a:cubicBezTo>
                <a:cubicBezTo>
                  <a:pt x="10581722" y="6325886"/>
                  <a:pt x="10546079" y="6333456"/>
                  <a:pt x="10546079" y="6333456"/>
                </a:cubicBezTo>
                <a:cubicBezTo>
                  <a:pt x="10700954" y="6364999"/>
                  <a:pt x="10752999" y="6494324"/>
                  <a:pt x="10752999" y="6494324"/>
                </a:cubicBezTo>
                <a:cubicBezTo>
                  <a:pt x="10775079" y="6442279"/>
                  <a:pt x="10799998" y="6410105"/>
                  <a:pt x="10820816" y="6390549"/>
                </a:cubicBezTo>
                <a:cubicBezTo>
                  <a:pt x="10822078" y="6396857"/>
                  <a:pt x="10823024" y="6403797"/>
                  <a:pt x="10823339" y="6411051"/>
                </a:cubicBezTo>
                <a:cubicBezTo>
                  <a:pt x="10823339" y="6411051"/>
                  <a:pt x="10825547" y="6447641"/>
                  <a:pt x="10799367" y="6476660"/>
                </a:cubicBezTo>
                <a:cubicBezTo>
                  <a:pt x="10799367" y="6476660"/>
                  <a:pt x="10771925" y="6513250"/>
                  <a:pt x="10722087" y="6512619"/>
                </a:cubicBezTo>
                <a:cubicBezTo>
                  <a:pt x="10722087" y="6512619"/>
                  <a:pt x="10674773" y="6515458"/>
                  <a:pt x="10641653" y="6473191"/>
                </a:cubicBezTo>
                <a:cubicBezTo>
                  <a:pt x="10641653" y="6473191"/>
                  <a:pt x="10670042" y="6461520"/>
                  <a:pt x="10696853" y="6430923"/>
                </a:cubicBezTo>
                <a:cubicBezTo>
                  <a:pt x="10693068" y="6427454"/>
                  <a:pt x="10689283" y="6423984"/>
                  <a:pt x="10685498" y="6420514"/>
                </a:cubicBezTo>
                <a:cubicBezTo>
                  <a:pt x="10672565" y="6435339"/>
                  <a:pt x="10655532" y="6449534"/>
                  <a:pt x="10633452" y="6460573"/>
                </a:cubicBezTo>
                <a:cubicBezTo>
                  <a:pt x="10633452" y="6460573"/>
                  <a:pt x="10609480" y="6422722"/>
                  <a:pt x="10627144" y="6376039"/>
                </a:cubicBezTo>
                <a:cubicBezTo>
                  <a:pt x="10622728" y="6373200"/>
                  <a:pt x="10618627" y="6370677"/>
                  <a:pt x="10614527" y="6368153"/>
                </a:cubicBezTo>
                <a:cubicBezTo>
                  <a:pt x="10608849" y="6381717"/>
                  <a:pt x="10606010" y="6396542"/>
                  <a:pt x="10606010" y="6411998"/>
                </a:cubicBezTo>
                <a:cubicBezTo>
                  <a:pt x="10606010" y="6476029"/>
                  <a:pt x="10657740" y="6528075"/>
                  <a:pt x="10721772" y="6528075"/>
                </a:cubicBezTo>
                <a:cubicBezTo>
                  <a:pt x="10785804" y="6528075"/>
                  <a:pt x="10837849" y="6476029"/>
                  <a:pt x="10837849" y="6412313"/>
                </a:cubicBezTo>
                <a:cubicBezTo>
                  <a:pt x="10837849" y="6400958"/>
                  <a:pt x="10836272" y="6390233"/>
                  <a:pt x="10833118" y="6380140"/>
                </a:cubicBezTo>
                <a:cubicBezTo>
                  <a:pt x="10851412" y="6365630"/>
                  <a:pt x="10864029" y="6361845"/>
                  <a:pt x="10864029" y="6361845"/>
                </a:cubicBezTo>
                <a:cubicBezTo>
                  <a:pt x="10797790" y="6365945"/>
                  <a:pt x="10753315" y="6411051"/>
                  <a:pt x="10753315" y="6411051"/>
                </a:cubicBezTo>
                <a:cubicBezTo>
                  <a:pt x="10744167" y="6401904"/>
                  <a:pt x="10734704" y="6394018"/>
                  <a:pt x="10725557" y="6386764"/>
                </a:cubicBezTo>
                <a:cubicBezTo>
                  <a:pt x="10735020" y="6366576"/>
                  <a:pt x="10741959" y="6341973"/>
                  <a:pt x="10744167" y="6312638"/>
                </a:cubicBezTo>
                <a:cubicBezTo>
                  <a:pt x="10744167" y="6312638"/>
                  <a:pt x="10790535" y="6321786"/>
                  <a:pt x="10812299" y="6365945"/>
                </a:cubicBezTo>
                <a:cubicBezTo>
                  <a:pt x="10817031" y="6364684"/>
                  <a:pt x="10821762" y="6363737"/>
                  <a:pt x="10826809" y="6363107"/>
                </a:cubicBezTo>
                <a:cubicBezTo>
                  <a:pt x="10808514" y="6323678"/>
                  <a:pt x="10768455" y="6296236"/>
                  <a:pt x="10721772" y="6296236"/>
                </a:cubicBezTo>
                <a:close/>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r>
              <a:rPr lang="en-GB"/>
              <a:t>Click icon to add picture</a:t>
            </a:r>
            <a:endParaRPr lang="sv-SE"/>
          </a:p>
        </p:txBody>
      </p:sp>
      <p:sp>
        <p:nvSpPr>
          <p:cNvPr id="2" name="Rubrik 1">
            <a:extLst>
              <a:ext uri="{FF2B5EF4-FFF2-40B4-BE49-F238E27FC236}">
                <a16:creationId xmlns:a16="http://schemas.microsoft.com/office/drawing/2014/main" id="{BD6DA8CF-C679-477E-9DA6-582674B9FAA4}"/>
              </a:ext>
            </a:extLst>
          </p:cNvPr>
          <p:cNvSpPr>
            <a:spLocks noGrp="1"/>
          </p:cNvSpPr>
          <p:nvPr>
            <p:ph type="title"/>
          </p:nvPr>
        </p:nvSpPr>
        <p:spPr/>
        <p:txBody>
          <a:bodyPr/>
          <a:lstStyle/>
          <a:p>
            <a:r>
              <a:rPr lang="en-GB"/>
              <a:t>Click to edit Master title style</a:t>
            </a:r>
            <a:endParaRPr lang="sv-SE"/>
          </a:p>
        </p:txBody>
      </p:sp>
      <p:sp>
        <p:nvSpPr>
          <p:cNvPr id="28" name="Platshållare för text 27">
            <a:extLst>
              <a:ext uri="{FF2B5EF4-FFF2-40B4-BE49-F238E27FC236}">
                <a16:creationId xmlns:a16="http://schemas.microsoft.com/office/drawing/2014/main" id="{52B57843-AEE3-492D-87E7-DD9A56AD6C82}"/>
              </a:ext>
            </a:extLst>
          </p:cNvPr>
          <p:cNvSpPr>
            <a:spLocks noGrp="1"/>
          </p:cNvSpPr>
          <p:nvPr>
            <p:ph type="body" sz="quarter" idx="14"/>
          </p:nvPr>
        </p:nvSpPr>
        <p:spPr>
          <a:xfrm>
            <a:off x="792163" y="1825625"/>
            <a:ext cx="5303837" cy="99536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026141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itat - grön">
    <p:bg>
      <p:bgPr>
        <a:solidFill>
          <a:schemeClr val="accent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DEDAA1C-5860-42A8-B3D5-515B2E7B6EC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5" name="Bild 9">
            <a:extLst>
              <a:ext uri="{FF2B5EF4-FFF2-40B4-BE49-F238E27FC236}">
                <a16:creationId xmlns:a16="http://schemas.microsoft.com/office/drawing/2014/main" id="{22E8BD21-589F-48E3-81DE-F46F568ABBC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78058041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tat - Orange">
    <p:bg>
      <p:bgPr>
        <a:solidFill>
          <a:schemeClr val="accent6"/>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707A17-4739-4CFD-9293-BA680B16E71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224205397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itat - Mörkblå">
    <p:bg>
      <p:bgPr>
        <a:solidFill>
          <a:schemeClr val="bg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B63E1B5-0716-44DB-9392-B2DA0968238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385144135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itat - Brun">
    <p:bg>
      <p:bgPr>
        <a:solidFill>
          <a:schemeClr val="accent4"/>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45BC3EC-189A-4BED-B0E9-89C6C4C9626A}"/>
              </a:ext>
            </a:extLst>
          </p:cNvPr>
          <p:cNvSpPr/>
          <p:nvPr userDrawn="1"/>
        </p:nvSpPr>
        <p:spPr>
          <a:xfrm>
            <a:off x="0" y="0"/>
            <a:ext cx="12192000" cy="6858000"/>
          </a:xfrm>
          <a:prstGeom prst="rect">
            <a:avLst/>
          </a:prstGeom>
          <a:solidFill>
            <a:srgbClr val="645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84599829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en-GB"/>
              <a:t>Click to edit Master title style</a:t>
            </a:r>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422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våspalt löp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en-GB"/>
              <a:t>Click to edit Master title style</a:t>
            </a:r>
            <a:endParaRPr lang="sv-SE"/>
          </a:p>
        </p:txBody>
      </p:sp>
      <p:sp>
        <p:nvSpPr>
          <p:cNvPr id="7" name="Platshållare för text 6">
            <a:extLst>
              <a:ext uri="{FF2B5EF4-FFF2-40B4-BE49-F238E27FC236}">
                <a16:creationId xmlns:a16="http://schemas.microsoft.com/office/drawing/2014/main" id="{10E85AA3-B04E-41A3-A605-7660AFC9FC84}"/>
              </a:ext>
            </a:extLst>
          </p:cNvPr>
          <p:cNvSpPr>
            <a:spLocks noGrp="1"/>
          </p:cNvSpPr>
          <p:nvPr>
            <p:ph type="body" sz="quarter" idx="13"/>
          </p:nvPr>
        </p:nvSpPr>
        <p:spPr>
          <a:xfrm>
            <a:off x="792163" y="1825625"/>
            <a:ext cx="10561637" cy="4041775"/>
          </a:xfrm>
        </p:spPr>
        <p:txBody>
          <a:bodyPr numCol="2" spcCol="360000"/>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425705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Startsid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89319644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spalt löp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en-GB"/>
              <a:t>Click to edit Master title style</a:t>
            </a:r>
            <a:endParaRPr lang="sv-SE"/>
          </a:p>
        </p:txBody>
      </p:sp>
      <p:sp>
        <p:nvSpPr>
          <p:cNvPr id="6" name="Platshållare för text 6">
            <a:extLst>
              <a:ext uri="{FF2B5EF4-FFF2-40B4-BE49-F238E27FC236}">
                <a16:creationId xmlns:a16="http://schemas.microsoft.com/office/drawing/2014/main" id="{2CE57FF4-84CE-4353-B184-81725A773964}"/>
              </a:ext>
            </a:extLst>
          </p:cNvPr>
          <p:cNvSpPr>
            <a:spLocks noGrp="1"/>
          </p:cNvSpPr>
          <p:nvPr>
            <p:ph type="body" sz="quarter" idx="13"/>
          </p:nvPr>
        </p:nvSpPr>
        <p:spPr>
          <a:xfrm>
            <a:off x="792163" y="1825625"/>
            <a:ext cx="10561637" cy="4041775"/>
          </a:xfrm>
        </p:spPr>
        <p:txBody>
          <a:bodyPr numCol="3" spcCol="360000"/>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866861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acksida">
    <p:bg>
      <p:bgPr>
        <a:solidFill>
          <a:schemeClr val="accent4"/>
        </a:solidFill>
        <a:effectLst/>
      </p:bgPr>
    </p:bg>
    <p:spTree>
      <p:nvGrpSpPr>
        <p:cNvPr id="1" name=""/>
        <p:cNvGrpSpPr/>
        <p:nvPr/>
      </p:nvGrpSpPr>
      <p:grpSpPr>
        <a:xfrm>
          <a:off x="0" y="0"/>
          <a:ext cx="0" cy="0"/>
          <a:chOff x="0" y="0"/>
          <a:chExt cx="0" cy="0"/>
        </a:xfrm>
      </p:grpSpPr>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
        <p:nvSpPr>
          <p:cNvPr id="3" name="textruta 2">
            <a:extLst>
              <a:ext uri="{FF2B5EF4-FFF2-40B4-BE49-F238E27FC236}">
                <a16:creationId xmlns:a16="http://schemas.microsoft.com/office/drawing/2014/main" id="{3482F9CA-1DB2-4105-8DEF-97972077A4AC}"/>
              </a:ext>
            </a:extLst>
          </p:cNvPr>
          <p:cNvSpPr txBox="1"/>
          <p:nvPr userDrawn="1"/>
        </p:nvSpPr>
        <p:spPr>
          <a:xfrm>
            <a:off x="5221017" y="3013502"/>
            <a:ext cx="1749966" cy="830997"/>
          </a:xfrm>
          <a:prstGeom prst="rect">
            <a:avLst/>
          </a:prstGeom>
          <a:noFill/>
        </p:spPr>
        <p:txBody>
          <a:bodyPr wrap="none" rtlCol="0" anchor="ctr">
            <a:spAutoFit/>
          </a:bodyPr>
          <a:lstStyle/>
          <a:p>
            <a:r>
              <a:rPr lang="sv-SE" sz="4800" b="1"/>
              <a:t>Tack!</a:t>
            </a:r>
          </a:p>
        </p:txBody>
      </p:sp>
    </p:spTree>
    <p:extLst>
      <p:ext uri="{BB962C8B-B14F-4D97-AF65-F5344CB8AC3E}">
        <p14:creationId xmlns:p14="http://schemas.microsoft.com/office/powerpoint/2010/main" val="17835808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2969856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65000730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8258948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0" name="Platshållare för innehåll 9">
            <a:extLst>
              <a:ext uri="{FF2B5EF4-FFF2-40B4-BE49-F238E27FC236}">
                <a16:creationId xmlns:a16="http://schemas.microsoft.com/office/drawing/2014/main" id="{E0BE39CF-3CAE-4A08-9FF4-8345EA746D77}"/>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205451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 Rosa">
    <p:bg>
      <p:bgPr>
        <a:solidFill>
          <a:srgbClr val="FFF5F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Platshållare för innehåll 9">
            <a:extLst>
              <a:ext uri="{FF2B5EF4-FFF2-40B4-BE49-F238E27FC236}">
                <a16:creationId xmlns:a16="http://schemas.microsoft.com/office/drawing/2014/main" id="{921C60D4-DC2D-4B35-B425-B37DC06C4718}"/>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101352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 Blå">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Platshållare för innehåll 9">
            <a:extLst>
              <a:ext uri="{FF2B5EF4-FFF2-40B4-BE49-F238E27FC236}">
                <a16:creationId xmlns:a16="http://schemas.microsoft.com/office/drawing/2014/main" id="{091CB3C4-C29A-4D2D-8B64-A62921F305CE}"/>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6614803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792163" y="654513"/>
            <a:ext cx="10607674" cy="854075"/>
          </a:xfrm>
          <a:prstGeom prst="rect">
            <a:avLst/>
          </a:prstGeom>
        </p:spPr>
        <p:txBody>
          <a:bodyPr vert="horz" lIns="0" tIns="0" rIns="0" bIns="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792163" y="1938528"/>
            <a:ext cx="6442075" cy="4012294"/>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pic>
        <p:nvPicPr>
          <p:cNvPr id="27" name="Bild 26">
            <a:extLst>
              <a:ext uri="{FF2B5EF4-FFF2-40B4-BE49-F238E27FC236}">
                <a16:creationId xmlns:a16="http://schemas.microsoft.com/office/drawing/2014/main" id="{DE852F00-C6CA-4D2B-A78C-C19D14346E07}"/>
              </a:ext>
            </a:extLst>
          </p:cNvPr>
          <p:cNvPicPr>
            <a:picLocks noChangeAspect="1"/>
          </p:cNvPicPr>
          <p:nvPr userDrawn="1"/>
        </p:nvPicPr>
        <p:blipFill>
          <a:blip r:embed="rId33" cstate="print">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65" r:id="rId6"/>
    <p:sldLayoutId id="2147483650" r:id="rId7"/>
    <p:sldLayoutId id="2147483658" r:id="rId8"/>
    <p:sldLayoutId id="2147483659" r:id="rId9"/>
    <p:sldLayoutId id="2147483660" r:id="rId10"/>
    <p:sldLayoutId id="2147483651" r:id="rId11"/>
    <p:sldLayoutId id="2147483662" r:id="rId12"/>
    <p:sldLayoutId id="2147483670" r:id="rId13"/>
    <p:sldLayoutId id="2147483674" r:id="rId14"/>
    <p:sldLayoutId id="2147483669" r:id="rId15"/>
    <p:sldLayoutId id="2147483675" r:id="rId16"/>
    <p:sldLayoutId id="2147483668" r:id="rId17"/>
    <p:sldLayoutId id="2147483676" r:id="rId18"/>
    <p:sldLayoutId id="2147483671" r:id="rId19"/>
    <p:sldLayoutId id="2147483677" r:id="rId20"/>
    <p:sldLayoutId id="2147483652" r:id="rId21"/>
    <p:sldLayoutId id="2147483672" r:id="rId22"/>
    <p:sldLayoutId id="2147483673" r:id="rId23"/>
    <p:sldLayoutId id="2147483678" r:id="rId24"/>
    <p:sldLayoutId id="2147483679" r:id="rId25"/>
    <p:sldLayoutId id="2147483680" r:id="rId26"/>
    <p:sldLayoutId id="2147483654" r:id="rId27"/>
    <p:sldLayoutId id="2147483655" r:id="rId28"/>
    <p:sldLayoutId id="2147483664" r:id="rId29"/>
    <p:sldLayoutId id="2147483663" r:id="rId30"/>
    <p:sldLayoutId id="2147483661" r:id="rId31"/>
  </p:sldLayoutIdLst>
  <p:txStyles>
    <p:titleStyle>
      <a:lvl1pPr algn="l" defTabSz="914400" rtl="0" eaLnBrk="1" latinLnBrk="0" hangingPunct="1">
        <a:lnSpc>
          <a:spcPct val="90000"/>
        </a:lnSpc>
        <a:spcBef>
          <a:spcPct val="0"/>
        </a:spcBef>
        <a:buNone/>
        <a:defRPr sz="3600" b="1" kern="1200">
          <a:solidFill>
            <a:srgbClr val="3C46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99" userDrawn="1">
          <p15:clr>
            <a:srgbClr val="F26B43"/>
          </p15:clr>
        </p15:guide>
        <p15:guide id="4" pos="4557" userDrawn="1">
          <p15:clr>
            <a:srgbClr val="F26B43"/>
          </p15:clr>
        </p15:guide>
        <p15:guide id="5" orient="horz" pos="768" userDrawn="1">
          <p15:clr>
            <a:srgbClr val="F26B43"/>
          </p15:clr>
        </p15:guide>
        <p15:guide id="6" orient="horz" pos="890" userDrawn="1">
          <p15:clr>
            <a:srgbClr val="F26B43"/>
          </p15:clr>
        </p15:guide>
        <p15:guide id="7" pos="7309" userDrawn="1">
          <p15:clr>
            <a:srgbClr val="F26B43"/>
          </p15:clr>
        </p15:guide>
        <p15:guide id="8" orient="horz" pos="4083" userDrawn="1">
          <p15:clr>
            <a:srgbClr val="F26B43"/>
          </p15:clr>
        </p15:guide>
        <p15:guide id="9" orient="horz" pos="3551" userDrawn="1">
          <p15:clr>
            <a:srgbClr val="F26B43"/>
          </p15:clr>
        </p15:guide>
        <p15:guide id="10" pos="7176" userDrawn="1">
          <p15:clr>
            <a:srgbClr val="F26B43"/>
          </p15:clr>
        </p15:guide>
        <p15:guide id="11" orient="horz" pos="1224" userDrawn="1">
          <p15:clr>
            <a:srgbClr val="F26B43"/>
          </p15:clr>
        </p15:guide>
        <p15:guide id="12" orient="horz" pos="41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D2FB-EB08-3449-A5D9-29875852D7D3}"/>
              </a:ext>
            </a:extLst>
          </p:cNvPr>
          <p:cNvSpPr>
            <a:spLocks noGrp="1"/>
          </p:cNvSpPr>
          <p:nvPr>
            <p:ph type="ctrTitle"/>
          </p:nvPr>
        </p:nvSpPr>
        <p:spPr/>
        <p:txBody>
          <a:bodyPr anchor="b">
            <a:normAutofit/>
          </a:bodyPr>
          <a:lstStyle/>
          <a:p>
            <a:r>
              <a:rPr lang="sv-SE"/>
              <a:t>Justering av </a:t>
            </a:r>
            <a:br>
              <a:rPr lang="sv-SE"/>
            </a:br>
            <a:r>
              <a:rPr lang="sv-SE"/>
              <a:t>köp- och resevillkor</a:t>
            </a:r>
            <a:endParaRPr lang="en-SE"/>
          </a:p>
        </p:txBody>
      </p:sp>
      <p:sp>
        <p:nvSpPr>
          <p:cNvPr id="4" name="Underrubrik 3">
            <a:extLst>
              <a:ext uri="{FF2B5EF4-FFF2-40B4-BE49-F238E27FC236}">
                <a16:creationId xmlns:a16="http://schemas.microsoft.com/office/drawing/2014/main" id="{7CA5C4C4-2109-A89A-FA19-C40ED0BA53A9}"/>
              </a:ext>
            </a:extLst>
          </p:cNvPr>
          <p:cNvSpPr>
            <a:spLocks noGrp="1"/>
          </p:cNvSpPr>
          <p:nvPr>
            <p:ph type="subTitle" idx="1"/>
          </p:nvPr>
        </p:nvSpPr>
        <p:spPr/>
        <p:txBody>
          <a:bodyPr/>
          <a:lstStyle/>
          <a:p>
            <a:r>
              <a:rPr lang="sv-SE"/>
              <a:t>Jennifer Andersson, Mia Malmberg, Emma Jansson, </a:t>
            </a:r>
            <a:br>
              <a:rPr lang="sv-SE"/>
            </a:br>
            <a:r>
              <a:rPr lang="sv-SE"/>
              <a:t>Jacob Karlsson och Camilla Tuneberg</a:t>
            </a:r>
          </a:p>
        </p:txBody>
      </p:sp>
      <p:sp>
        <p:nvSpPr>
          <p:cNvPr id="5" name="Våg 4">
            <a:extLst>
              <a:ext uri="{FF2B5EF4-FFF2-40B4-BE49-F238E27FC236}">
                <a16:creationId xmlns:a16="http://schemas.microsoft.com/office/drawing/2014/main" id="{1216F0F0-64C8-664A-BAC9-F4C372DEB82E}"/>
              </a:ext>
            </a:extLst>
          </p:cNvPr>
          <p:cNvSpPr/>
          <p:nvPr/>
        </p:nvSpPr>
        <p:spPr>
          <a:xfrm rot="900000">
            <a:off x="6716486" y="1746768"/>
            <a:ext cx="2960914" cy="945025"/>
          </a:xfrm>
          <a:prstGeom prst="wav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a:t>Affärerna</a:t>
            </a:r>
          </a:p>
        </p:txBody>
      </p:sp>
    </p:spTree>
    <p:extLst>
      <p:ext uri="{BB962C8B-B14F-4D97-AF65-F5344CB8AC3E}">
        <p14:creationId xmlns:p14="http://schemas.microsoft.com/office/powerpoint/2010/main" val="271520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9FBA-7BA5-9EC1-1690-96EEE551C9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2F91F86-6FFC-D596-1FB1-E7D884F46980}"/>
              </a:ext>
            </a:extLst>
          </p:cNvPr>
          <p:cNvSpPr>
            <a:spLocks noGrp="1"/>
          </p:cNvSpPr>
          <p:nvPr>
            <p:ph type="title"/>
          </p:nvPr>
        </p:nvSpPr>
        <p:spPr/>
        <p:txBody>
          <a:bodyPr/>
          <a:lstStyle/>
          <a:p>
            <a:r>
              <a:rPr lang="sv-SE"/>
              <a:t>Situationer | Tåg</a:t>
            </a:r>
          </a:p>
        </p:txBody>
      </p:sp>
      <p:sp>
        <p:nvSpPr>
          <p:cNvPr id="3" name="Rektangel 2">
            <a:extLst>
              <a:ext uri="{FF2B5EF4-FFF2-40B4-BE49-F238E27FC236}">
                <a16:creationId xmlns:a16="http://schemas.microsoft.com/office/drawing/2014/main" id="{3969CF39-3538-BF02-A3D1-022B356BD296}"/>
              </a:ext>
            </a:extLst>
          </p:cNvPr>
          <p:cNvSpPr/>
          <p:nvPr/>
        </p:nvSpPr>
        <p:spPr>
          <a:xfrm>
            <a:off x="248479" y="2275078"/>
            <a:ext cx="2802833" cy="11539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i="0" u="none" strike="noStrike">
                <a:solidFill>
                  <a:schemeClr val="bg1"/>
                </a:solidFill>
                <a:effectLst/>
                <a:latin typeface="+mn-lt"/>
              </a:rPr>
              <a:t>Kunden har en period- eller seniorbiljett, och behöver köpa biljett för en annan zon. </a:t>
            </a:r>
          </a:p>
          <a:p>
            <a:endParaRPr lang="sv-SE" sz="1200" b="1">
              <a:solidFill>
                <a:schemeClr val="bg1"/>
              </a:solidFill>
            </a:endParaRPr>
          </a:p>
        </p:txBody>
      </p:sp>
      <p:sp>
        <p:nvSpPr>
          <p:cNvPr id="4" name="Rektangel 3">
            <a:extLst>
              <a:ext uri="{FF2B5EF4-FFF2-40B4-BE49-F238E27FC236}">
                <a16:creationId xmlns:a16="http://schemas.microsoft.com/office/drawing/2014/main" id="{6306E109-BD07-B2AF-64B3-01785600A301}"/>
              </a:ext>
            </a:extLst>
          </p:cNvPr>
          <p:cNvSpPr/>
          <p:nvPr/>
        </p:nvSpPr>
        <p:spPr>
          <a:xfrm>
            <a:off x="248478" y="3429000"/>
            <a:ext cx="2802833" cy="31922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100" i="0" u="none" strike="noStrike" dirty="0">
                <a:solidFill>
                  <a:schemeClr val="tx2"/>
                </a:solidFill>
                <a:effectLst/>
                <a:latin typeface="+mn-lt"/>
              </a:rPr>
              <a:t>Kunden behöver inte ha giltig biljett för alla zoner vid resans start. </a:t>
            </a:r>
            <a:r>
              <a:rPr lang="sv-SE" sz="1100" b="0" i="0" u="none" strike="noStrike" dirty="0">
                <a:solidFill>
                  <a:schemeClr val="tx2"/>
                </a:solidFill>
                <a:effectLst/>
                <a:latin typeface="+mn-lt"/>
              </a:rPr>
              <a:t>Kunden har rätt att köpa till en enkelbiljett under resan för nästa zon innan zongräns. </a:t>
            </a:r>
          </a:p>
          <a:p>
            <a:endParaRPr lang="sv-SE" sz="1100" dirty="0">
              <a:solidFill>
                <a:schemeClr val="tx2"/>
              </a:solidFill>
            </a:endParaRPr>
          </a:p>
          <a:p>
            <a:r>
              <a:rPr lang="sv-SE" sz="1100" dirty="0">
                <a:solidFill>
                  <a:schemeClr val="tx2"/>
                </a:solidFill>
              </a:rPr>
              <a:t>Om </a:t>
            </a:r>
            <a:r>
              <a:rPr lang="sv-SE" sz="1100" b="0" i="0" u="none" strike="noStrike" dirty="0">
                <a:solidFill>
                  <a:schemeClr val="tx2"/>
                </a:solidFill>
                <a:effectLst/>
                <a:latin typeface="+mn-lt"/>
              </a:rPr>
              <a:t>nästa station vid resans start ligger i en annan zon, måste dock kunden ha en aktiverad biljett för nästa </a:t>
            </a:r>
            <a:r>
              <a:rPr lang="sv-SE" sz="1100" dirty="0">
                <a:solidFill>
                  <a:schemeClr val="tx2"/>
                </a:solidFill>
              </a:rPr>
              <a:t>zon vid påstigning. </a:t>
            </a:r>
          </a:p>
          <a:p>
            <a:endParaRPr lang="sv-SE" sz="1100" dirty="0">
              <a:solidFill>
                <a:schemeClr val="tx2"/>
              </a:solidFill>
            </a:endParaRPr>
          </a:p>
          <a:p>
            <a:r>
              <a:rPr lang="sv-SE" sz="1100" b="0" i="0" u="none" strike="noStrike" dirty="0">
                <a:solidFill>
                  <a:schemeClr val="tx2"/>
                </a:solidFill>
                <a:effectLst/>
                <a:latin typeface="+mn-lt"/>
              </a:rPr>
              <a:t>Kunden kan antingen köpa biljett i </a:t>
            </a:r>
            <a:br>
              <a:rPr lang="sv-SE" sz="1100" b="0" i="0" u="none" strike="noStrike" dirty="0">
                <a:solidFill>
                  <a:schemeClr val="tx2"/>
                </a:solidFill>
                <a:effectLst/>
                <a:latin typeface="+mn-lt"/>
              </a:rPr>
            </a:br>
            <a:r>
              <a:rPr lang="sv-SE" sz="1100" b="0" i="0" u="none" strike="noStrike" dirty="0">
                <a:solidFill>
                  <a:schemeClr val="tx2"/>
                </a:solidFill>
                <a:effectLst/>
                <a:latin typeface="+mn-lt"/>
              </a:rPr>
              <a:t>To Go eller av </a:t>
            </a:r>
            <a:r>
              <a:rPr lang="sv-SE" sz="1100" b="0" i="0" u="none" strike="noStrike" dirty="0" err="1">
                <a:solidFill>
                  <a:schemeClr val="tx2"/>
                </a:solidFill>
                <a:effectLst/>
                <a:latin typeface="+mn-lt"/>
              </a:rPr>
              <a:t>tågvärd</a:t>
            </a:r>
            <a:r>
              <a:rPr lang="sv-SE" sz="1100" b="0" i="0" u="none" strike="noStrike" dirty="0">
                <a:solidFill>
                  <a:schemeClr val="tx2"/>
                </a:solidFill>
                <a:effectLst/>
                <a:latin typeface="+mn-lt"/>
              </a:rPr>
              <a:t>. </a:t>
            </a:r>
          </a:p>
          <a:p>
            <a:endParaRPr lang="sv-SE" sz="1100" dirty="0">
              <a:solidFill>
                <a:schemeClr val="tx2"/>
              </a:solidFill>
            </a:endParaRPr>
          </a:p>
        </p:txBody>
      </p:sp>
      <p:sp>
        <p:nvSpPr>
          <p:cNvPr id="5" name="Rektangel 4">
            <a:extLst>
              <a:ext uri="{FF2B5EF4-FFF2-40B4-BE49-F238E27FC236}">
                <a16:creationId xmlns:a16="http://schemas.microsoft.com/office/drawing/2014/main" id="{1D820B88-DB60-6ACB-461E-48C7F1A7B7B1}"/>
              </a:ext>
            </a:extLst>
          </p:cNvPr>
          <p:cNvSpPr/>
          <p:nvPr/>
        </p:nvSpPr>
        <p:spPr>
          <a:xfrm>
            <a:off x="3193776" y="2275078"/>
            <a:ext cx="2802833" cy="11539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a:solidFill>
                  <a:schemeClr val="bg1"/>
                </a:solidFill>
              </a:rPr>
              <a:t>Kunden behöver hjälp med när under resans gång, en biljett för nästa zon ska köpas till. </a:t>
            </a:r>
          </a:p>
          <a:p>
            <a:endParaRPr lang="sv-SE" sz="1200">
              <a:solidFill>
                <a:schemeClr val="bg1"/>
              </a:solidFill>
            </a:endParaRPr>
          </a:p>
        </p:txBody>
      </p:sp>
      <p:sp>
        <p:nvSpPr>
          <p:cNvPr id="6" name="Rektangel 5">
            <a:extLst>
              <a:ext uri="{FF2B5EF4-FFF2-40B4-BE49-F238E27FC236}">
                <a16:creationId xmlns:a16="http://schemas.microsoft.com/office/drawing/2014/main" id="{2C3488E9-8032-8104-C37C-A83AC3423685}"/>
              </a:ext>
            </a:extLst>
          </p:cNvPr>
          <p:cNvSpPr/>
          <p:nvPr/>
        </p:nvSpPr>
        <p:spPr>
          <a:xfrm>
            <a:off x="3193775" y="3429000"/>
            <a:ext cx="2802833" cy="31922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100" b="0" i="0" u="none" strike="noStrike" dirty="0">
                <a:solidFill>
                  <a:schemeClr val="tx2"/>
                </a:solidFill>
                <a:effectLst/>
                <a:latin typeface="+mn-lt"/>
              </a:rPr>
              <a:t>Kunden behöver köpa en enkelbiljett för en ny zon innan zongränsen. Detta innebär att eventuella frågor kan komma från kund om vid vilken hållplats tillköpet ska göras. </a:t>
            </a:r>
          </a:p>
          <a:p>
            <a:endParaRPr lang="sv-SE" sz="1100" dirty="0">
              <a:solidFill>
                <a:schemeClr val="tx2"/>
              </a:solidFill>
            </a:endParaRPr>
          </a:p>
        </p:txBody>
      </p:sp>
      <p:sp>
        <p:nvSpPr>
          <p:cNvPr id="7" name="Rektangel 6">
            <a:extLst>
              <a:ext uri="{FF2B5EF4-FFF2-40B4-BE49-F238E27FC236}">
                <a16:creationId xmlns:a16="http://schemas.microsoft.com/office/drawing/2014/main" id="{0B0091D8-6FBB-C717-0235-0D64F1230B20}"/>
              </a:ext>
            </a:extLst>
          </p:cNvPr>
          <p:cNvSpPr/>
          <p:nvPr/>
        </p:nvSpPr>
        <p:spPr>
          <a:xfrm>
            <a:off x="6139072" y="2275078"/>
            <a:ext cx="2802833" cy="11539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dirty="0">
                <a:solidFill>
                  <a:schemeClr val="bg1"/>
                </a:solidFill>
              </a:rPr>
              <a:t>Visering av tillköpt biljett under resans gång. </a:t>
            </a:r>
          </a:p>
          <a:p>
            <a:endParaRPr lang="sv-SE" sz="1400" b="1" i="0" u="none" strike="noStrike" dirty="0">
              <a:solidFill>
                <a:schemeClr val="bg1"/>
              </a:solidFill>
              <a:effectLst/>
              <a:latin typeface="+mn-lt"/>
            </a:endParaRPr>
          </a:p>
          <a:p>
            <a:endParaRPr lang="sv-SE" sz="1200" i="0" u="none" strike="noStrike" dirty="0">
              <a:solidFill>
                <a:schemeClr val="bg1"/>
              </a:solidFill>
              <a:effectLst/>
              <a:latin typeface="+mn-lt"/>
            </a:endParaRPr>
          </a:p>
          <a:p>
            <a:endParaRPr lang="sv-SE" sz="1200" dirty="0">
              <a:solidFill>
                <a:schemeClr val="bg1"/>
              </a:solidFill>
            </a:endParaRPr>
          </a:p>
        </p:txBody>
      </p:sp>
      <p:sp>
        <p:nvSpPr>
          <p:cNvPr id="8" name="Rektangel 7">
            <a:extLst>
              <a:ext uri="{FF2B5EF4-FFF2-40B4-BE49-F238E27FC236}">
                <a16:creationId xmlns:a16="http://schemas.microsoft.com/office/drawing/2014/main" id="{2157A354-DAD1-A7AF-BE6B-9524089B041D}"/>
              </a:ext>
            </a:extLst>
          </p:cNvPr>
          <p:cNvSpPr/>
          <p:nvPr/>
        </p:nvSpPr>
        <p:spPr>
          <a:xfrm>
            <a:off x="6139071" y="3429000"/>
            <a:ext cx="2802833" cy="31922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100" dirty="0">
                <a:solidFill>
                  <a:schemeClr val="tx2"/>
                </a:solidFill>
                <a:cs typeface="Arial"/>
              </a:rPr>
              <a:t>Om kunden köper en biljett under resans gång visar kund sina biljetter vid uppmaning av </a:t>
            </a:r>
            <a:r>
              <a:rPr lang="sv-SE" sz="1100" dirty="0" err="1">
                <a:solidFill>
                  <a:schemeClr val="tx2"/>
                </a:solidFill>
                <a:cs typeface="Arial"/>
              </a:rPr>
              <a:t>tågvärd</a:t>
            </a:r>
            <a:r>
              <a:rPr lang="sv-SE" sz="1100" dirty="0">
                <a:solidFill>
                  <a:schemeClr val="tx2"/>
                </a:solidFill>
                <a:cs typeface="Arial"/>
              </a:rPr>
              <a:t> eller biljettkontroll.</a:t>
            </a:r>
            <a:endParaRPr lang="en-US" sz="1100" dirty="0">
              <a:solidFill>
                <a:schemeClr val="tx2"/>
              </a:solidFill>
              <a:cs typeface="Arial"/>
            </a:endParaRPr>
          </a:p>
        </p:txBody>
      </p:sp>
      <p:sp>
        <p:nvSpPr>
          <p:cNvPr id="9" name="Rektangel 8">
            <a:extLst>
              <a:ext uri="{FF2B5EF4-FFF2-40B4-BE49-F238E27FC236}">
                <a16:creationId xmlns:a16="http://schemas.microsoft.com/office/drawing/2014/main" id="{8FF83224-E2C5-41C0-1BB2-51B5C0EBD465}"/>
              </a:ext>
            </a:extLst>
          </p:cNvPr>
          <p:cNvSpPr/>
          <p:nvPr/>
        </p:nvSpPr>
        <p:spPr>
          <a:xfrm>
            <a:off x="9084367" y="2275078"/>
            <a:ext cx="2802833" cy="11539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dirty="0">
                <a:solidFill>
                  <a:schemeClr val="bg1"/>
                </a:solidFill>
              </a:rPr>
              <a:t>Tillköp av enkelbiljett under resan för ny zon på SJ AB. </a:t>
            </a:r>
          </a:p>
          <a:p>
            <a:endParaRPr lang="sv-SE" sz="1200" b="1" dirty="0">
              <a:solidFill>
                <a:schemeClr val="bg1"/>
              </a:solidFill>
            </a:endParaRPr>
          </a:p>
        </p:txBody>
      </p:sp>
      <p:sp>
        <p:nvSpPr>
          <p:cNvPr id="10" name="Rektangel 9">
            <a:extLst>
              <a:ext uri="{FF2B5EF4-FFF2-40B4-BE49-F238E27FC236}">
                <a16:creationId xmlns:a16="http://schemas.microsoft.com/office/drawing/2014/main" id="{9C15C77D-4607-3541-1E82-041C735D6FCB}"/>
              </a:ext>
            </a:extLst>
          </p:cNvPr>
          <p:cNvSpPr/>
          <p:nvPr/>
        </p:nvSpPr>
        <p:spPr>
          <a:xfrm>
            <a:off x="9084366" y="3429000"/>
            <a:ext cx="2802833" cy="31922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100" dirty="0">
                <a:solidFill>
                  <a:schemeClr val="tx2"/>
                </a:solidFill>
              </a:rPr>
              <a:t>Kunden behöver köpa en biljett för hela resan vid påstigning. SJ AB villkor gäller.</a:t>
            </a:r>
            <a:endParaRPr lang="sv-SE" sz="1100" b="1" dirty="0">
              <a:solidFill>
                <a:schemeClr val="tx2"/>
              </a:solidFill>
              <a:cs typeface="Arial"/>
            </a:endParaRPr>
          </a:p>
          <a:p>
            <a:endParaRPr lang="sv-SE" sz="1100" dirty="0">
              <a:solidFill>
                <a:schemeClr val="accent3"/>
              </a:solidFill>
            </a:endParaRPr>
          </a:p>
          <a:p>
            <a:endParaRPr lang="sv-SE" sz="1100" dirty="0">
              <a:solidFill>
                <a:schemeClr val="accent3"/>
              </a:solidFill>
              <a:cs typeface="Arial"/>
            </a:endParaRPr>
          </a:p>
          <a:p>
            <a:endParaRPr lang="sv-SE" sz="1100" dirty="0">
              <a:solidFill>
                <a:schemeClr val="tx2"/>
              </a:solidFill>
            </a:endParaRPr>
          </a:p>
        </p:txBody>
      </p:sp>
      <p:sp>
        <p:nvSpPr>
          <p:cNvPr id="12" name="textruta 11">
            <a:extLst>
              <a:ext uri="{FF2B5EF4-FFF2-40B4-BE49-F238E27FC236}">
                <a16:creationId xmlns:a16="http://schemas.microsoft.com/office/drawing/2014/main" id="{AB6D9D14-57E0-81F8-31FE-1080C59F5359}"/>
              </a:ext>
            </a:extLst>
          </p:cNvPr>
          <p:cNvSpPr txBox="1"/>
          <p:nvPr/>
        </p:nvSpPr>
        <p:spPr>
          <a:xfrm>
            <a:off x="731872" y="1523660"/>
            <a:ext cx="8352494" cy="307777"/>
          </a:xfrm>
          <a:prstGeom prst="rect">
            <a:avLst/>
          </a:prstGeom>
          <a:noFill/>
        </p:spPr>
        <p:txBody>
          <a:bodyPr wrap="square" rtlCol="0">
            <a:spAutoFit/>
          </a:bodyPr>
          <a:lstStyle/>
          <a:p>
            <a:r>
              <a:rPr lang="sv-SE" sz="1400">
                <a:solidFill>
                  <a:schemeClr val="tx2"/>
                </a:solidFill>
              </a:rPr>
              <a:t>Förtydligande av situationer som kan påverkas av de nya justerade resevillkoren, och vad som gäller. </a:t>
            </a:r>
          </a:p>
        </p:txBody>
      </p:sp>
      <p:sp>
        <p:nvSpPr>
          <p:cNvPr id="11" name="Rektangel 4">
            <a:extLst>
              <a:ext uri="{FF2B5EF4-FFF2-40B4-BE49-F238E27FC236}">
                <a16:creationId xmlns:a16="http://schemas.microsoft.com/office/drawing/2014/main" id="{9A387AB1-4EE6-260C-97DC-4653AAA062D6}"/>
              </a:ext>
            </a:extLst>
          </p:cNvPr>
          <p:cNvSpPr/>
          <p:nvPr/>
        </p:nvSpPr>
        <p:spPr>
          <a:xfrm>
            <a:off x="3204889" y="4622809"/>
            <a:ext cx="2780144" cy="92242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dirty="0">
                <a:solidFill>
                  <a:schemeClr val="bg1"/>
                </a:solidFill>
              </a:rPr>
              <a:t>Kunden har två VT-kort och reser sig upp under färd för att betala vid zongräns. </a:t>
            </a:r>
          </a:p>
        </p:txBody>
      </p:sp>
      <p:sp>
        <p:nvSpPr>
          <p:cNvPr id="13" name="Rektangel 5">
            <a:extLst>
              <a:ext uri="{FF2B5EF4-FFF2-40B4-BE49-F238E27FC236}">
                <a16:creationId xmlns:a16="http://schemas.microsoft.com/office/drawing/2014/main" id="{5C8E8271-1859-3D4F-6844-5005A600F9CA}"/>
              </a:ext>
            </a:extLst>
          </p:cNvPr>
          <p:cNvSpPr/>
          <p:nvPr/>
        </p:nvSpPr>
        <p:spPr>
          <a:xfrm>
            <a:off x="3204887" y="5504877"/>
            <a:ext cx="2783541" cy="12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100" dirty="0">
                <a:solidFill>
                  <a:schemeClr val="tx2"/>
                </a:solidFill>
              </a:rPr>
              <a:t>Vi rekommenderar att kunden har kontoladdning på samma Västtrafikkort som periodbiljetten. Tilläggsköp med Västtrafikkort görs genom knappval [T]. </a:t>
            </a:r>
          </a:p>
        </p:txBody>
      </p:sp>
      <p:sp>
        <p:nvSpPr>
          <p:cNvPr id="14" name="Rektangel 13">
            <a:extLst>
              <a:ext uri="{FF2B5EF4-FFF2-40B4-BE49-F238E27FC236}">
                <a16:creationId xmlns:a16="http://schemas.microsoft.com/office/drawing/2014/main" id="{780F85E0-78FF-97AC-4DF5-E0AF5D6CBD40}"/>
              </a:ext>
            </a:extLst>
          </p:cNvPr>
          <p:cNvSpPr/>
          <p:nvPr/>
        </p:nvSpPr>
        <p:spPr>
          <a:xfrm>
            <a:off x="6150185" y="4379741"/>
            <a:ext cx="2802833" cy="11539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dirty="0">
                <a:solidFill>
                  <a:schemeClr val="bg1"/>
                </a:solidFill>
              </a:rPr>
              <a:t>Kunden behöver hjälp med när under resans gång, en biljett för nästa zon ska köpas till. </a:t>
            </a:r>
          </a:p>
          <a:p>
            <a:endParaRPr lang="sv-SE" sz="1200" dirty="0">
              <a:solidFill>
                <a:schemeClr val="bg1"/>
              </a:solidFill>
            </a:endParaRPr>
          </a:p>
        </p:txBody>
      </p:sp>
      <p:sp>
        <p:nvSpPr>
          <p:cNvPr id="15" name="Rektangel 14">
            <a:extLst>
              <a:ext uri="{FF2B5EF4-FFF2-40B4-BE49-F238E27FC236}">
                <a16:creationId xmlns:a16="http://schemas.microsoft.com/office/drawing/2014/main" id="{DFE4B8FE-F19D-C524-E6FF-E382128D4F40}"/>
              </a:ext>
            </a:extLst>
          </p:cNvPr>
          <p:cNvSpPr/>
          <p:nvPr/>
        </p:nvSpPr>
        <p:spPr>
          <a:xfrm>
            <a:off x="6150184" y="5531884"/>
            <a:ext cx="2802833" cy="310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100" b="0" i="0" u="none" strike="noStrike" dirty="0">
                <a:solidFill>
                  <a:schemeClr val="tx2"/>
                </a:solidFill>
                <a:effectLst/>
                <a:latin typeface="+mn-lt"/>
              </a:rPr>
              <a:t>Kunden behöver köpa en enkelbiljett för en ny zon innan zongränsen. Detta innebär att eventuella frågor kan komma från kund om vid vilken hållplats tillköpet ska göras. </a:t>
            </a:r>
          </a:p>
        </p:txBody>
      </p:sp>
    </p:spTree>
    <p:extLst>
      <p:ext uri="{BB962C8B-B14F-4D97-AF65-F5344CB8AC3E}">
        <p14:creationId xmlns:p14="http://schemas.microsoft.com/office/powerpoint/2010/main" val="149824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858868E-9EB4-CCAE-9C08-E1BCE5B03B8E}"/>
              </a:ext>
            </a:extLst>
          </p:cNvPr>
          <p:cNvSpPr/>
          <p:nvPr/>
        </p:nvSpPr>
        <p:spPr>
          <a:xfrm>
            <a:off x="0" y="1739348"/>
            <a:ext cx="12192000" cy="5118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05380F4-1487-3B4C-0862-8D5CF7513297}"/>
              </a:ext>
            </a:extLst>
          </p:cNvPr>
          <p:cNvSpPr>
            <a:spLocks noGrp="1"/>
          </p:cNvSpPr>
          <p:nvPr>
            <p:ph type="title"/>
          </p:nvPr>
        </p:nvSpPr>
        <p:spPr/>
        <p:txBody>
          <a:bodyPr/>
          <a:lstStyle/>
          <a:p>
            <a:r>
              <a:rPr lang="sv-SE" dirty="0"/>
              <a:t>Scenarier</a:t>
            </a:r>
            <a:endParaRPr lang="en-US" dirty="0"/>
          </a:p>
        </p:txBody>
      </p:sp>
      <p:sp>
        <p:nvSpPr>
          <p:cNvPr id="4" name="Platshållare för text 2">
            <a:extLst>
              <a:ext uri="{FF2B5EF4-FFF2-40B4-BE49-F238E27FC236}">
                <a16:creationId xmlns:a16="http://schemas.microsoft.com/office/drawing/2014/main" id="{AAA69A49-682C-001B-DA62-BD856D2BC3F5}"/>
              </a:ext>
            </a:extLst>
          </p:cNvPr>
          <p:cNvSpPr txBox="1">
            <a:spLocks/>
          </p:cNvSpPr>
          <p:nvPr/>
        </p:nvSpPr>
        <p:spPr>
          <a:xfrm>
            <a:off x="792163" y="2054225"/>
            <a:ext cx="10561637" cy="4659091"/>
          </a:xfrm>
          <a:prstGeom prst="rect">
            <a:avLst/>
          </a:prstGeom>
        </p:spPr>
        <p:txBody>
          <a:bodyPr vert="horz" lIns="0" tIns="0" rIns="0" bIns="0" numCol="2" spcCol="360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9pPr>
          </a:lstStyle>
          <a:p>
            <a:pPr marL="342900" indent="-342900">
              <a:buFont typeface="Arial" panose="020B0604020202020204" pitchFamily="34" charset="0"/>
              <a:buAutoNum type="arabicPeriod"/>
            </a:pPr>
            <a:r>
              <a:rPr lang="sv-SE" sz="1300" b="1" dirty="0"/>
              <a:t>Tilläggsköp i To Go</a:t>
            </a:r>
            <a:br>
              <a:rPr lang="sv-SE" sz="1300" b="1" dirty="0"/>
            </a:br>
            <a:br>
              <a:rPr lang="sv-SE" sz="1300" b="1" dirty="0"/>
            </a:br>
            <a:r>
              <a:rPr lang="sv-SE" sz="1300" dirty="0"/>
              <a:t>Kund reser från Borås zon C till Göteborg zon A. Kunden har en periodbiljett vuxen zon BC i To Go. Kunden går ombord och tar plats. Innan tåget åker in i zon A köper kunden en enkelbiljett zon A i To Go. Kund visar sina biljetter på uppmaning av </a:t>
            </a:r>
            <a:r>
              <a:rPr lang="sv-SE" sz="1300" dirty="0" err="1"/>
              <a:t>tågvärd</a:t>
            </a:r>
            <a:r>
              <a:rPr lang="sv-SE" sz="1300" dirty="0"/>
              <a:t> och vid biljettkontroll.</a:t>
            </a:r>
            <a:br>
              <a:rPr lang="sv-SE" sz="1300" dirty="0"/>
            </a:br>
            <a:r>
              <a:rPr lang="sv-SE" sz="1300" b="1" i="1" dirty="0" err="1"/>
              <a:t>Västtåg</a:t>
            </a:r>
            <a:r>
              <a:rPr lang="sv-SE" sz="1300" b="1" i="1" dirty="0"/>
              <a:t>: </a:t>
            </a:r>
            <a:r>
              <a:rPr lang="sv-SE" sz="1300" i="1" dirty="0"/>
              <a:t>Enkelbiljetten ska köpas vid Mölnlycke station (Härryda kommun - Mölnlycke tätort, </a:t>
            </a:r>
            <a:r>
              <a:rPr lang="sv-SE" sz="1300" i="1" dirty="0" err="1"/>
              <a:t>omlottzon</a:t>
            </a:r>
            <a:r>
              <a:rPr lang="sv-SE" sz="1300" i="1" dirty="0"/>
              <a:t> A/B) då nästkommande station är Liseberg station (Göteborg kommun, zon A)</a:t>
            </a:r>
            <a:br>
              <a:rPr lang="sv-SE" sz="1300" i="1" dirty="0"/>
            </a:br>
            <a:endParaRPr lang="sv-SE" sz="1300" b="1" dirty="0"/>
          </a:p>
          <a:p>
            <a:pPr marL="342900" indent="-342900">
              <a:buFont typeface="+mj-lt"/>
              <a:buAutoNum type="arabicPeriod"/>
            </a:pPr>
            <a:r>
              <a:rPr lang="sv-SE" sz="1300" b="1" dirty="0"/>
              <a:t>Tilläggsköp i To Go på zonöverskridande linje med hållplats i nästa zon</a:t>
            </a:r>
            <a:br>
              <a:rPr lang="sv-SE" sz="1300" dirty="0">
                <a:solidFill>
                  <a:srgbClr val="FF0000"/>
                </a:solidFill>
              </a:rPr>
            </a:br>
            <a:br>
              <a:rPr lang="sv-SE" sz="1300" dirty="0"/>
            </a:br>
            <a:r>
              <a:rPr lang="sv-SE" sz="1300" dirty="0"/>
              <a:t>En kund ska resa från Göteborg zon A till Skövde zon C. Kunden har en periodbiljett vuxen zon A i To Go. Kunden går ombord och tar plats. Innan tåget åker in i zon B köper kunden en enkelbiljett för zon BC i To Go. Kund visar sina biljetter på uppmaning av </a:t>
            </a:r>
            <a:r>
              <a:rPr lang="sv-SE" sz="1300" dirty="0" err="1"/>
              <a:t>tågvärd</a:t>
            </a:r>
            <a:r>
              <a:rPr lang="sv-SE" sz="1300" dirty="0"/>
              <a:t> och vid biljettkontroll.</a:t>
            </a:r>
            <a:br>
              <a:rPr lang="sv-SE" sz="1300" dirty="0"/>
            </a:br>
            <a:r>
              <a:rPr lang="sv-SE" sz="1300" b="1" i="1" dirty="0" err="1"/>
              <a:t>Västtåg</a:t>
            </a:r>
            <a:r>
              <a:rPr lang="sv-SE" sz="1300" b="1" i="1" dirty="0"/>
              <a:t> (direkt): </a:t>
            </a:r>
            <a:r>
              <a:rPr lang="sv-SE" sz="1300" i="1" dirty="0"/>
              <a:t>Enkelbiljetten ska köpas direkt vid ombordstigning då nästkommande station är Floda (Lerum kommun, zon B).</a:t>
            </a:r>
            <a:br>
              <a:rPr lang="sv-SE" sz="1300" i="1" dirty="0"/>
            </a:br>
            <a:r>
              <a:rPr lang="sv-SE" sz="1300" b="1" i="1" dirty="0"/>
              <a:t>SJ regional (direkt): </a:t>
            </a:r>
            <a:r>
              <a:rPr lang="sv-SE" sz="1300" i="1" dirty="0"/>
              <a:t>Enkelbiljetten ska köpas direkt vid ombordstigning då SJ AB:s resevillkor gäller..</a:t>
            </a:r>
            <a:endParaRPr lang="sv-SE" sz="1300" i="1" dirty="0">
              <a:cs typeface="Arial"/>
            </a:endParaRPr>
          </a:p>
          <a:p>
            <a:pPr marL="342900" indent="-342900">
              <a:buFont typeface="+mj-lt"/>
              <a:buAutoNum type="arabicPeriod"/>
            </a:pPr>
            <a:r>
              <a:rPr lang="sv-SE" sz="1300" b="1" dirty="0"/>
              <a:t>Tilläggsköp på zonöverskridande linje med både Västtrafikkort och To Go</a:t>
            </a:r>
            <a:br>
              <a:rPr lang="sv-SE" sz="1300" dirty="0"/>
            </a:br>
            <a:br>
              <a:rPr lang="sv-SE" sz="1300" dirty="0"/>
            </a:br>
            <a:r>
              <a:rPr lang="sv-SE" sz="1300" dirty="0"/>
              <a:t>Kund reser från Göteborg zon A till Trollhättan zon C. Kunden har en seniorbiljett zon A på Västtrafikkort. Kunden går ombord och visar sin biljett för biljettläsaren. Kunden behöver köpa en enkelbiljett zon BC i To Go.</a:t>
            </a:r>
            <a:br>
              <a:rPr lang="sv-SE" sz="1300" dirty="0"/>
            </a:br>
            <a:r>
              <a:rPr lang="sv-SE" sz="1300" b="1" i="1" dirty="0" err="1"/>
              <a:t>Västtåg</a:t>
            </a:r>
            <a:r>
              <a:rPr lang="sv-SE" sz="1300" b="1" i="1" dirty="0"/>
              <a:t> (direkt): </a:t>
            </a:r>
            <a:r>
              <a:rPr lang="sv-SE" sz="1300" i="1" dirty="0"/>
              <a:t>Enkelbiljetten ska köpas vid Bohus station (Ale kommun - Surte tätort, </a:t>
            </a:r>
            <a:r>
              <a:rPr lang="sv-SE" sz="1300" i="1" dirty="0" err="1"/>
              <a:t>omlottzon</a:t>
            </a:r>
            <a:r>
              <a:rPr lang="sv-SE" sz="1300" i="1" dirty="0"/>
              <a:t> A/B) då nästkommande station är Älvängen station (Ale kommun, zon B).</a:t>
            </a:r>
            <a:br>
              <a:rPr lang="sv-SE" sz="1300" i="1" dirty="0"/>
            </a:br>
            <a:endParaRPr lang="sv-SE" sz="1300" i="1" dirty="0"/>
          </a:p>
          <a:p>
            <a:pPr marL="342900" indent="-342900">
              <a:buFont typeface="+mj-lt"/>
              <a:buAutoNum type="arabicPeriod"/>
            </a:pPr>
            <a:r>
              <a:rPr lang="sv-SE" sz="1300" b="1" dirty="0">
                <a:solidFill>
                  <a:srgbClr val="3C4650"/>
                </a:solidFill>
              </a:rPr>
              <a:t>Tilläggsköp med kontoladdning på samma kort som periodbiljett</a:t>
            </a:r>
            <a:br>
              <a:rPr lang="sv-SE" sz="1300" dirty="0"/>
            </a:br>
            <a:br>
              <a:rPr lang="sv-SE" sz="1300" dirty="0"/>
            </a:br>
            <a:r>
              <a:rPr lang="sv-SE" sz="1300" dirty="0"/>
              <a:t>En  kund ska resa från Göteborg zon A till Strömstad zon C. Kunden har en seniorbiljett zon A och kontoladdning på samma kort. Kunden går ombord, trycker T på biljettläsaren och visar kortet. Kunden visar kortet igen vid avstigning. Upprepar samma beteende vid alla byten.</a:t>
            </a:r>
            <a:endParaRPr lang="sv-SE" sz="1300" dirty="0">
              <a:solidFill>
                <a:schemeClr val="accent3"/>
              </a:solidFill>
              <a:cs typeface="Arial" panose="020B0604020202020204"/>
            </a:endParaRPr>
          </a:p>
          <a:p>
            <a:pPr marL="342900" indent="-342900">
              <a:buFont typeface="+mj-lt"/>
              <a:buAutoNum type="arabicPeriod"/>
            </a:pPr>
            <a:endParaRPr lang="sv-SE" sz="1300" i="1" dirty="0">
              <a:cs typeface="Arial"/>
            </a:endParaRPr>
          </a:p>
        </p:txBody>
      </p:sp>
      <p:pic>
        <p:nvPicPr>
          <p:cNvPr id="3" name="Bild 4">
            <a:extLst>
              <a:ext uri="{FF2B5EF4-FFF2-40B4-BE49-F238E27FC236}">
                <a16:creationId xmlns:a16="http://schemas.microsoft.com/office/drawing/2014/main" id="{0959A278-A50F-CD4C-F2A7-F219B25876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6409" y="287211"/>
            <a:ext cx="2613326" cy="1230138"/>
          </a:xfrm>
          <a:prstGeom prst="rect">
            <a:avLst/>
          </a:prstGeom>
        </p:spPr>
      </p:pic>
      <p:sp>
        <p:nvSpPr>
          <p:cNvPr id="6" name="textruta 20">
            <a:extLst>
              <a:ext uri="{FF2B5EF4-FFF2-40B4-BE49-F238E27FC236}">
                <a16:creationId xmlns:a16="http://schemas.microsoft.com/office/drawing/2014/main" id="{F03DEE82-DC6C-BC5C-3D34-D15E8AE354BF}"/>
              </a:ext>
            </a:extLst>
          </p:cNvPr>
          <p:cNvSpPr txBox="1"/>
          <p:nvPr/>
        </p:nvSpPr>
        <p:spPr>
          <a:xfrm>
            <a:off x="9337841" y="491862"/>
            <a:ext cx="3059337" cy="830997"/>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600" b="1" dirty="0">
                <a:solidFill>
                  <a:schemeClr val="bg1"/>
                </a:solidFill>
                <a:cs typeface="Arial"/>
              </a:rPr>
              <a:t>Observera att dessa scenarier även kan </a:t>
            </a:r>
            <a:br>
              <a:rPr lang="sv-SE" sz="1600" b="1" dirty="0">
                <a:solidFill>
                  <a:schemeClr val="bg1"/>
                </a:solidFill>
                <a:cs typeface="Arial"/>
              </a:rPr>
            </a:br>
            <a:r>
              <a:rPr lang="sv-SE" sz="1600" b="1" dirty="0">
                <a:solidFill>
                  <a:schemeClr val="bg1"/>
                </a:solidFill>
                <a:cs typeface="Arial"/>
              </a:rPr>
              <a:t>ske omvänt.</a:t>
            </a:r>
          </a:p>
        </p:txBody>
      </p:sp>
    </p:spTree>
    <p:extLst>
      <p:ext uri="{BB962C8B-B14F-4D97-AF65-F5344CB8AC3E}">
        <p14:creationId xmlns:p14="http://schemas.microsoft.com/office/powerpoint/2010/main" val="357346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91E2C-44F3-1D49-51E2-B094E0D4D758}"/>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E2046F-3788-B67C-7344-CD9CE33DA15A}"/>
              </a:ext>
            </a:extLst>
          </p:cNvPr>
          <p:cNvSpPr/>
          <p:nvPr/>
        </p:nvSpPr>
        <p:spPr>
          <a:xfrm>
            <a:off x="0" y="1739348"/>
            <a:ext cx="12192000" cy="51186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68425EA-6253-C848-0627-9DCE6F9F1A78}"/>
              </a:ext>
            </a:extLst>
          </p:cNvPr>
          <p:cNvSpPr>
            <a:spLocks noGrp="1"/>
          </p:cNvSpPr>
          <p:nvPr>
            <p:ph type="title"/>
          </p:nvPr>
        </p:nvSpPr>
        <p:spPr/>
        <p:txBody>
          <a:bodyPr/>
          <a:lstStyle/>
          <a:p>
            <a:r>
              <a:rPr lang="sv-SE"/>
              <a:t>Frågor och svar</a:t>
            </a:r>
          </a:p>
        </p:txBody>
      </p:sp>
      <p:sp>
        <p:nvSpPr>
          <p:cNvPr id="3" name="Platshållare för text 2">
            <a:extLst>
              <a:ext uri="{FF2B5EF4-FFF2-40B4-BE49-F238E27FC236}">
                <a16:creationId xmlns:a16="http://schemas.microsoft.com/office/drawing/2014/main" id="{6B8D914D-D387-B0A1-525A-8DD5E8CFC966}"/>
              </a:ext>
            </a:extLst>
          </p:cNvPr>
          <p:cNvSpPr>
            <a:spLocks noGrp="1"/>
          </p:cNvSpPr>
          <p:nvPr>
            <p:ph type="body" sz="quarter" idx="13"/>
          </p:nvPr>
        </p:nvSpPr>
        <p:spPr>
          <a:xfrm>
            <a:off x="792163" y="2061300"/>
            <a:ext cx="10561637" cy="3309353"/>
          </a:xfrm>
        </p:spPr>
        <p:txBody>
          <a:bodyPr/>
          <a:lstStyle/>
          <a:p>
            <a:pPr marL="0" indent="0">
              <a:buNone/>
            </a:pPr>
            <a:r>
              <a:rPr lang="sv-SE" b="1" dirty="0"/>
              <a:t>Blir det färre viseringar nu?</a:t>
            </a:r>
            <a:br>
              <a:rPr lang="sv-SE" b="1" dirty="0"/>
            </a:br>
            <a:br>
              <a:rPr lang="sv-SE" b="1" dirty="0"/>
            </a:br>
            <a:r>
              <a:rPr lang="sv-SE" dirty="0"/>
              <a:t>Nej. Kunden ska fortfarande visera sin biljett när de går ombord, precis som tidigare. </a:t>
            </a:r>
          </a:p>
          <a:p>
            <a:pPr marL="0" indent="0">
              <a:buNone/>
            </a:pPr>
            <a:endParaRPr lang="sv-SE" dirty="0"/>
          </a:p>
          <a:p>
            <a:pPr marL="0" indent="0">
              <a:buNone/>
            </a:pPr>
            <a:r>
              <a:rPr lang="sv-SE" b="1" dirty="0"/>
              <a:t>Kommer inte fler att börja fuskåka?</a:t>
            </a:r>
          </a:p>
          <a:p>
            <a:pPr marL="0" indent="0">
              <a:buNone/>
            </a:pPr>
            <a:r>
              <a:rPr lang="sv-SE" dirty="0"/>
              <a:t>Vår bedömning är att inte fler kommer att ändra sitt beteende och börja fuskåka, på grund av att vi justerar resevillkoren. Det är få kunder som reser på detta sätt, de flesta har en biljett för hela resan från start. Vi kommunicerar inte ändringen mot kund. </a:t>
            </a:r>
          </a:p>
          <a:p>
            <a:pPr marL="0" indent="0">
              <a:buNone/>
            </a:pPr>
            <a:endParaRPr lang="sv-SE" dirty="0"/>
          </a:p>
          <a:p>
            <a:pPr marL="0" indent="0">
              <a:buNone/>
            </a:pPr>
            <a:r>
              <a:rPr lang="sv-SE" b="1" dirty="0"/>
              <a:t>Vilka har varit delaktiga i arbetet?</a:t>
            </a:r>
          </a:p>
          <a:p>
            <a:pPr marL="0" indent="0">
              <a:buNone/>
            </a:pPr>
            <a:r>
              <a:rPr lang="sv-SE" dirty="0"/>
              <a:t>Vi har involverat partnergruppen*, Västtrafiks affärsansvariga och ledningsgrupper för biljett, kundinfo och intäktssäkring, kundservice 1:a och 2:a linjen. </a:t>
            </a:r>
          </a:p>
          <a:p>
            <a:pPr marL="0" indent="0">
              <a:buNone/>
            </a:pPr>
            <a:endParaRPr lang="sv-SE" dirty="0"/>
          </a:p>
          <a:p>
            <a:pPr marL="0" indent="0">
              <a:buNone/>
            </a:pPr>
            <a:r>
              <a:rPr lang="sv-SE" dirty="0"/>
              <a:t> </a:t>
            </a:r>
          </a:p>
        </p:txBody>
      </p:sp>
      <p:sp>
        <p:nvSpPr>
          <p:cNvPr id="5" name="textruta 4">
            <a:extLst>
              <a:ext uri="{FF2B5EF4-FFF2-40B4-BE49-F238E27FC236}">
                <a16:creationId xmlns:a16="http://schemas.microsoft.com/office/drawing/2014/main" id="{99685144-A625-8CD9-73B4-10937633DB95}"/>
              </a:ext>
            </a:extLst>
          </p:cNvPr>
          <p:cNvSpPr txBox="1"/>
          <p:nvPr/>
        </p:nvSpPr>
        <p:spPr>
          <a:xfrm>
            <a:off x="6130558" y="3198167"/>
            <a:ext cx="5642342" cy="461665"/>
          </a:xfrm>
          <a:prstGeom prst="rect">
            <a:avLst/>
          </a:prstGeom>
          <a:noFill/>
        </p:spPr>
        <p:txBody>
          <a:bodyPr wrap="square">
            <a:spAutoFit/>
          </a:bodyPr>
          <a:lstStyle/>
          <a:p>
            <a:r>
              <a:rPr lang="sv-SE" sz="1200">
                <a:solidFill>
                  <a:schemeClr val="tx2"/>
                </a:solidFill>
              </a:rPr>
              <a:t>* en referensgrupp som består av kundnära personal från buss, tåg, båt, spårvagn, informatörer, kundvärdar, kundservice, biljettkontroll. </a:t>
            </a:r>
          </a:p>
        </p:txBody>
      </p:sp>
    </p:spTree>
    <p:extLst>
      <p:ext uri="{BB962C8B-B14F-4D97-AF65-F5344CB8AC3E}">
        <p14:creationId xmlns:p14="http://schemas.microsoft.com/office/powerpoint/2010/main" val="71921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4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57473E-7E5F-5191-3E2B-79876B5202E9}"/>
              </a:ext>
            </a:extLst>
          </p:cNvPr>
          <p:cNvSpPr/>
          <p:nvPr/>
        </p:nvSpPr>
        <p:spPr>
          <a:xfrm>
            <a:off x="0" y="1739348"/>
            <a:ext cx="12192000" cy="511865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612961DF-305B-6DE7-4B93-728C83C81C32}"/>
              </a:ext>
            </a:extLst>
          </p:cNvPr>
          <p:cNvSpPr>
            <a:spLocks noGrp="1"/>
          </p:cNvSpPr>
          <p:nvPr>
            <p:ph type="title"/>
          </p:nvPr>
        </p:nvSpPr>
        <p:spPr/>
        <p:txBody>
          <a:bodyPr/>
          <a:lstStyle/>
          <a:p>
            <a:r>
              <a:rPr lang="sv-SE"/>
              <a:t>Kort bakgrund</a:t>
            </a:r>
          </a:p>
        </p:txBody>
      </p:sp>
      <p:sp>
        <p:nvSpPr>
          <p:cNvPr id="5" name="Platshållare för innehåll 4">
            <a:extLst>
              <a:ext uri="{FF2B5EF4-FFF2-40B4-BE49-F238E27FC236}">
                <a16:creationId xmlns:a16="http://schemas.microsoft.com/office/drawing/2014/main" id="{8EEC3344-F9D0-A02C-F203-A457DD3C2FB3}"/>
              </a:ext>
            </a:extLst>
          </p:cNvPr>
          <p:cNvSpPr>
            <a:spLocks noGrp="1"/>
          </p:cNvSpPr>
          <p:nvPr>
            <p:ph idx="1"/>
          </p:nvPr>
        </p:nvSpPr>
        <p:spPr>
          <a:xfrm>
            <a:off x="792163" y="2191193"/>
            <a:ext cx="5151437" cy="4012294"/>
          </a:xfrm>
        </p:spPr>
        <p:txBody>
          <a:bodyPr vert="horz" lIns="0" tIns="0" rIns="0" bIns="0" rtlCol="0" anchor="t">
            <a:noAutofit/>
          </a:bodyPr>
          <a:lstStyle/>
          <a:p>
            <a:pPr marL="0" indent="0">
              <a:buNone/>
            </a:pPr>
            <a:r>
              <a:rPr lang="sv-SE" sz="1400"/>
              <a:t>En utredning om hur kunderna ska kunna köpa tilläggsbiljett (en biljett utöver sin befintliga periodbiljett) genomfördes under hösten 2024. Utredningen gav insikter om att dagens resevillkor inte efterlevs av varken kunder, kundnära personal eller Västtrafik. </a:t>
            </a:r>
          </a:p>
          <a:p>
            <a:pPr marL="0" indent="0">
              <a:buNone/>
            </a:pPr>
            <a:r>
              <a:rPr lang="sv-SE" sz="1400"/>
              <a:t>Anledningen till det är att resevillkoren ställer krav på att kunden ska ha en aktiv biljett vid resans start, för alla zoner som kunden reser igenom. För att undvika att förlora giltighetstid, köper kunderna istället tilläggsbiljetten vid zongränsen. Biljettkontroll ger idag inte tilläggsavgift för att kunderna köper till en biljett under resans gång, trots att de bryter mot resevillkoren. </a:t>
            </a:r>
            <a:endParaRPr lang="sv-SE" sz="1400">
              <a:cs typeface="Arial"/>
            </a:endParaRPr>
          </a:p>
          <a:p>
            <a:pPr marL="0" indent="0">
              <a:buNone/>
            </a:pPr>
            <a:r>
              <a:rPr lang="sv-SE" sz="1400"/>
              <a:t>Istället för att bygga en kostsam teknisk lösning som skulle kunna göra det enklare att validera en tilläggsbiljett och bli strängare vid biljettkontroll, beslutade vi i december 2024 att följa utredningens rekommendation om att istället justera resevillkoren. Detta möjliggör också för Västtrafik att tydligare kunna kommunicera hur kunder och kundnära personal ska gå tillväga. </a:t>
            </a:r>
            <a:endParaRPr lang="sv-SE" sz="1400">
              <a:cs typeface="Arial"/>
            </a:endParaRPr>
          </a:p>
        </p:txBody>
      </p:sp>
      <p:pic>
        <p:nvPicPr>
          <p:cNvPr id="10" name="Bildobjekt 9">
            <a:extLst>
              <a:ext uri="{FF2B5EF4-FFF2-40B4-BE49-F238E27FC236}">
                <a16:creationId xmlns:a16="http://schemas.microsoft.com/office/drawing/2014/main" id="{A4907FB5-7A31-1221-56B1-FD46A4AD30ED}"/>
              </a:ext>
            </a:extLst>
          </p:cNvPr>
          <p:cNvPicPr>
            <a:picLocks noChangeAspect="1"/>
          </p:cNvPicPr>
          <p:nvPr/>
        </p:nvPicPr>
        <p:blipFill>
          <a:blip r:embed="rId3"/>
          <a:stretch>
            <a:fillRect/>
          </a:stretch>
        </p:blipFill>
        <p:spPr>
          <a:xfrm rot="21063428">
            <a:off x="7069877" y="2308781"/>
            <a:ext cx="4553382" cy="3562448"/>
          </a:xfrm>
          <a:prstGeom prst="rect">
            <a:avLst/>
          </a:prstGeom>
          <a:effectLst>
            <a:outerShdw blurRad="50800" dist="38100" dir="5400000" algn="t" rotWithShape="0">
              <a:prstClr val="black">
                <a:alpha val="40000"/>
              </a:prstClr>
            </a:outerShdw>
          </a:effectLst>
        </p:spPr>
      </p:pic>
      <p:sp>
        <p:nvSpPr>
          <p:cNvPr id="12" name="textruta 11">
            <a:extLst>
              <a:ext uri="{FF2B5EF4-FFF2-40B4-BE49-F238E27FC236}">
                <a16:creationId xmlns:a16="http://schemas.microsoft.com/office/drawing/2014/main" id="{A9338F96-DC64-290D-CFA3-D690D94C8AB1}"/>
              </a:ext>
            </a:extLst>
          </p:cNvPr>
          <p:cNvSpPr txBox="1"/>
          <p:nvPr/>
        </p:nvSpPr>
        <p:spPr>
          <a:xfrm rot="21052752">
            <a:off x="7380429" y="5915509"/>
            <a:ext cx="4502076" cy="261610"/>
          </a:xfrm>
          <a:prstGeom prst="rect">
            <a:avLst/>
          </a:prstGeom>
          <a:noFill/>
        </p:spPr>
        <p:txBody>
          <a:bodyPr wrap="square" rtlCol="0">
            <a:spAutoFit/>
          </a:bodyPr>
          <a:lstStyle/>
          <a:p>
            <a:r>
              <a:rPr lang="sv-SE" sz="1100">
                <a:solidFill>
                  <a:schemeClr val="tx2"/>
                </a:solidFill>
              </a:rPr>
              <a:t>Från utredning om tilläggsköp. </a:t>
            </a:r>
          </a:p>
        </p:txBody>
      </p:sp>
    </p:spTree>
    <p:extLst>
      <p:ext uri="{BB962C8B-B14F-4D97-AF65-F5344CB8AC3E}">
        <p14:creationId xmlns:p14="http://schemas.microsoft.com/office/powerpoint/2010/main" val="404778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707FC6-E274-FA0F-91C1-00EE4713AD0E}"/>
              </a:ext>
            </a:extLst>
          </p:cNvPr>
          <p:cNvSpPr>
            <a:spLocks noGrp="1"/>
          </p:cNvSpPr>
          <p:nvPr>
            <p:ph type="title"/>
          </p:nvPr>
        </p:nvSpPr>
        <p:spPr/>
        <p:txBody>
          <a:bodyPr/>
          <a:lstStyle/>
          <a:p>
            <a:r>
              <a:rPr lang="sv-SE" dirty="0">
                <a:solidFill>
                  <a:schemeClr val="tx2"/>
                </a:solidFill>
              </a:rPr>
              <a:t>Exempel på ”tilläggsköp”</a:t>
            </a:r>
          </a:p>
        </p:txBody>
      </p:sp>
      <p:sp>
        <p:nvSpPr>
          <p:cNvPr id="5" name="Rektangel: rundade hörn 4">
            <a:extLst>
              <a:ext uri="{FF2B5EF4-FFF2-40B4-BE49-F238E27FC236}">
                <a16:creationId xmlns:a16="http://schemas.microsoft.com/office/drawing/2014/main" id="{DB7222D1-4640-04BD-C0DC-15C9C28EA17E}"/>
              </a:ext>
            </a:extLst>
          </p:cNvPr>
          <p:cNvSpPr/>
          <p:nvPr/>
        </p:nvSpPr>
        <p:spPr>
          <a:xfrm>
            <a:off x="858417" y="2478855"/>
            <a:ext cx="3442218" cy="4112445"/>
          </a:xfrm>
          <a:prstGeom prst="roundRect">
            <a:avLst>
              <a:gd name="adj" fmla="val 256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Bildobjekt 8" descr="En bild som visar klädsel, tecknad serie&#10;&#10;Automatiskt genererad beskrivning">
            <a:extLst>
              <a:ext uri="{FF2B5EF4-FFF2-40B4-BE49-F238E27FC236}">
                <a16:creationId xmlns:a16="http://schemas.microsoft.com/office/drawing/2014/main" id="{1F2D5B32-FA7F-94B2-1147-F2BA87EF6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08" y="2889579"/>
            <a:ext cx="2603260" cy="2603260"/>
          </a:xfrm>
          <a:prstGeom prst="rect">
            <a:avLst/>
          </a:prstGeom>
        </p:spPr>
      </p:pic>
      <p:pic>
        <p:nvPicPr>
          <p:cNvPr id="10" name="Graphic 58">
            <a:extLst>
              <a:ext uri="{FF2B5EF4-FFF2-40B4-BE49-F238E27FC236}">
                <a16:creationId xmlns:a16="http://schemas.microsoft.com/office/drawing/2014/main" id="{583136D4-FF6B-384C-2188-484C06C0E7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3986" y="2907416"/>
            <a:ext cx="911644" cy="1128955"/>
          </a:xfrm>
          <a:prstGeom prst="rect">
            <a:avLst/>
          </a:prstGeom>
        </p:spPr>
      </p:pic>
      <p:sp>
        <p:nvSpPr>
          <p:cNvPr id="11" name="textruta 10">
            <a:extLst>
              <a:ext uri="{FF2B5EF4-FFF2-40B4-BE49-F238E27FC236}">
                <a16:creationId xmlns:a16="http://schemas.microsoft.com/office/drawing/2014/main" id="{EF772F34-8CD1-DE4C-C1FD-5E05C9FD48E7}"/>
              </a:ext>
            </a:extLst>
          </p:cNvPr>
          <p:cNvSpPr txBox="1"/>
          <p:nvPr/>
        </p:nvSpPr>
        <p:spPr>
          <a:xfrm>
            <a:off x="961301" y="5250742"/>
            <a:ext cx="3236449" cy="1200329"/>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C4650"/>
                </a:solidFill>
                <a:effectLst/>
                <a:uLnTx/>
                <a:uFillTx/>
                <a:latin typeface="Arial" panose="020B0604020202020204"/>
                <a:ea typeface="+mn-ea"/>
                <a:cs typeface="+mn-cs"/>
              </a:rPr>
              <a:t>Kunden har en seniorbiljett i zon A och kontoladdning på </a:t>
            </a:r>
            <a:r>
              <a:rPr kumimoji="0" lang="sv-SE" sz="1200" b="0" i="0" u="none" strike="noStrike" kern="1200" cap="none" spc="0" normalizeH="0" baseline="0" noProof="0" dirty="0">
                <a:ln>
                  <a:noFill/>
                </a:ln>
                <a:solidFill>
                  <a:schemeClr val="tx2"/>
                </a:solidFill>
                <a:effectLst/>
                <a:uLnTx/>
                <a:uFillTx/>
                <a:latin typeface="Arial" panose="020B0604020202020204"/>
                <a:ea typeface="+mn-ea"/>
                <a:cs typeface="+mn-cs"/>
              </a:rPr>
              <a:t>samma Västtrafikkort. </a:t>
            </a:r>
            <a:br>
              <a:rPr lang="sv-SE" sz="1200" b="0" i="0" u="none" strike="noStrike" kern="1200" cap="none" spc="0" normalizeH="0" baseline="0" noProof="0" dirty="0">
                <a:ln>
                  <a:noFill/>
                </a:ln>
                <a:effectLst/>
                <a:uLnTx/>
                <a:uFillTx/>
                <a:latin typeface="Arial" panose="020B0604020202020204"/>
              </a:rPr>
            </a:br>
            <a:r>
              <a:rPr kumimoji="0" lang="sv-SE" sz="1200" b="0" i="0" u="none" strike="noStrike" kern="1200" cap="none" spc="0" normalizeH="0" baseline="0" noProof="0" dirty="0">
                <a:ln>
                  <a:noFill/>
                </a:ln>
                <a:solidFill>
                  <a:srgbClr val="3C4650"/>
                </a:solidFill>
                <a:effectLst/>
                <a:uLnTx/>
                <a:uFillTx/>
                <a:latin typeface="Arial" panose="020B0604020202020204"/>
                <a:ea typeface="+mn-ea"/>
                <a:cs typeface="+mn-cs"/>
              </a:rPr>
              <a:t>Trycker på T-knappen ombord för att betala för resa i annan zon samt checkar ut vid avstigning. Biljetten valideras maskinellt för </a:t>
            </a:r>
            <a:r>
              <a:rPr kumimoji="0" lang="sv-SE" sz="1200" b="0" i="0" u="none" strike="noStrike" kern="1200" cap="none" spc="0" normalizeH="0" baseline="0" noProof="0">
                <a:ln>
                  <a:noFill/>
                </a:ln>
                <a:solidFill>
                  <a:srgbClr val="3C4650"/>
                </a:solidFill>
                <a:effectLst/>
                <a:uLnTx/>
                <a:uFillTx/>
                <a:latin typeface="Arial" panose="020B0604020202020204"/>
                <a:ea typeface="+mn-ea"/>
                <a:cs typeface="+mn-cs"/>
              </a:rPr>
              <a:t>hela resan</a:t>
            </a:r>
            <a:r>
              <a:rPr lang="sv-SE" sz="1200">
                <a:solidFill>
                  <a:srgbClr val="3C4650"/>
                </a:solidFill>
                <a:latin typeface="Arial" panose="020B0604020202020204"/>
              </a:rPr>
              <a:t>.</a:t>
            </a:r>
            <a:endParaRPr kumimoji="0" lang="sv-SE" sz="1200" b="0" i="0" u="none" strike="noStrike" kern="1200" cap="none" spc="0" normalizeH="0" baseline="0" noProof="0">
              <a:ln>
                <a:noFill/>
              </a:ln>
              <a:solidFill>
                <a:srgbClr val="3C4650"/>
              </a:solidFill>
              <a:effectLst/>
              <a:uLnTx/>
              <a:uFillTx/>
              <a:latin typeface="Arial" panose="020B0604020202020204"/>
              <a:ea typeface="+mn-ea"/>
              <a:cs typeface="+mn-cs"/>
            </a:endParaRPr>
          </a:p>
        </p:txBody>
      </p:sp>
      <p:sp>
        <p:nvSpPr>
          <p:cNvPr id="17" name="Ellips 16">
            <a:extLst>
              <a:ext uri="{FF2B5EF4-FFF2-40B4-BE49-F238E27FC236}">
                <a16:creationId xmlns:a16="http://schemas.microsoft.com/office/drawing/2014/main" id="{26219AB4-202A-4C9D-BEC3-F562940AFFE4}"/>
              </a:ext>
            </a:extLst>
          </p:cNvPr>
          <p:cNvSpPr/>
          <p:nvPr/>
        </p:nvSpPr>
        <p:spPr>
          <a:xfrm>
            <a:off x="3329769" y="2632265"/>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A</a:t>
            </a:r>
          </a:p>
        </p:txBody>
      </p:sp>
      <p:sp>
        <p:nvSpPr>
          <p:cNvPr id="28" name="Rektangel: rundade hörn 27">
            <a:extLst>
              <a:ext uri="{FF2B5EF4-FFF2-40B4-BE49-F238E27FC236}">
                <a16:creationId xmlns:a16="http://schemas.microsoft.com/office/drawing/2014/main" id="{40D98664-65D3-AF1B-08CE-635FF7DA2536}"/>
              </a:ext>
            </a:extLst>
          </p:cNvPr>
          <p:cNvSpPr/>
          <p:nvPr/>
        </p:nvSpPr>
        <p:spPr>
          <a:xfrm>
            <a:off x="2792787" y="4283001"/>
            <a:ext cx="620184" cy="620184"/>
          </a:xfrm>
          <a:prstGeom prst="roundRect">
            <a:avLst/>
          </a:prstGeom>
          <a:solidFill>
            <a:schemeClr val="tx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3C4650"/>
                </a:solidFill>
                <a:effectLst/>
                <a:uLnTx/>
                <a:uFillTx/>
                <a:latin typeface="Arial" panose="020B0604020202020204"/>
                <a:ea typeface="+mn-ea"/>
                <a:cs typeface="+mn-cs"/>
              </a:rPr>
              <a:t>T</a:t>
            </a:r>
          </a:p>
        </p:txBody>
      </p:sp>
      <p:sp>
        <p:nvSpPr>
          <p:cNvPr id="29" name="Ellips 28">
            <a:extLst>
              <a:ext uri="{FF2B5EF4-FFF2-40B4-BE49-F238E27FC236}">
                <a16:creationId xmlns:a16="http://schemas.microsoft.com/office/drawing/2014/main" id="{836EE834-BAEF-2180-257C-BA575B549D5A}"/>
              </a:ext>
            </a:extLst>
          </p:cNvPr>
          <p:cNvSpPr/>
          <p:nvPr/>
        </p:nvSpPr>
        <p:spPr>
          <a:xfrm>
            <a:off x="3347858" y="4054208"/>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B</a:t>
            </a:r>
          </a:p>
        </p:txBody>
      </p:sp>
      <p:sp>
        <p:nvSpPr>
          <p:cNvPr id="13" name="textruta 12">
            <a:extLst>
              <a:ext uri="{FF2B5EF4-FFF2-40B4-BE49-F238E27FC236}">
                <a16:creationId xmlns:a16="http://schemas.microsoft.com/office/drawing/2014/main" id="{859C38D3-28BF-43E9-DAA3-FC08E6AD8BC3}"/>
              </a:ext>
            </a:extLst>
          </p:cNvPr>
          <p:cNvSpPr txBox="1"/>
          <p:nvPr/>
        </p:nvSpPr>
        <p:spPr>
          <a:xfrm>
            <a:off x="961301" y="2602680"/>
            <a:ext cx="15470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C4650"/>
                </a:solidFill>
                <a:effectLst/>
                <a:uLnTx/>
                <a:uFillTx/>
                <a:latin typeface="Arial" panose="020B0604020202020204"/>
                <a:ea typeface="+mn-ea"/>
                <a:cs typeface="+mn-cs"/>
              </a:rPr>
              <a:t>Seniorbiljett + kontoladdning</a:t>
            </a:r>
          </a:p>
        </p:txBody>
      </p:sp>
      <p:sp>
        <p:nvSpPr>
          <p:cNvPr id="7" name="Rektangel: rundade hörn 6">
            <a:extLst>
              <a:ext uri="{FF2B5EF4-FFF2-40B4-BE49-F238E27FC236}">
                <a16:creationId xmlns:a16="http://schemas.microsoft.com/office/drawing/2014/main" id="{65E0BF77-E91A-5064-400A-0AD76BCEDB62}"/>
              </a:ext>
            </a:extLst>
          </p:cNvPr>
          <p:cNvSpPr/>
          <p:nvPr/>
        </p:nvSpPr>
        <p:spPr>
          <a:xfrm>
            <a:off x="8285975" y="2478856"/>
            <a:ext cx="3442218" cy="4112444"/>
          </a:xfrm>
          <a:prstGeom prst="roundRect">
            <a:avLst>
              <a:gd name="adj" fmla="val 201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2" name="Bildobjekt 21" descr="En bild som visar clipart, illustration, tecknad serie, konst&#10;&#10;Automatiskt genererad beskrivning">
            <a:extLst>
              <a:ext uri="{FF2B5EF4-FFF2-40B4-BE49-F238E27FC236}">
                <a16:creationId xmlns:a16="http://schemas.microsoft.com/office/drawing/2014/main" id="{96DD123F-4BD9-9948-231F-054D4866A0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6933" y="3214725"/>
            <a:ext cx="813767" cy="1619759"/>
          </a:xfrm>
          <a:prstGeom prst="rect">
            <a:avLst/>
          </a:prstGeom>
        </p:spPr>
      </p:pic>
      <p:pic>
        <p:nvPicPr>
          <p:cNvPr id="23" name="Bild 47" descr="Symbol: Service togo mobil">
            <a:extLst>
              <a:ext uri="{FF2B5EF4-FFF2-40B4-BE49-F238E27FC236}">
                <a16:creationId xmlns:a16="http://schemas.microsoft.com/office/drawing/2014/main" id="{F9F6BE6C-818E-4EB1-E8A5-B64F98E20AF7}"/>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25003" y="2649520"/>
            <a:ext cx="664814" cy="1139683"/>
          </a:xfrm>
          <a:prstGeom prst="rect">
            <a:avLst/>
          </a:prstGeom>
        </p:spPr>
      </p:pic>
      <p:sp>
        <p:nvSpPr>
          <p:cNvPr id="24" name="Ellips 23">
            <a:extLst>
              <a:ext uri="{FF2B5EF4-FFF2-40B4-BE49-F238E27FC236}">
                <a16:creationId xmlns:a16="http://schemas.microsoft.com/office/drawing/2014/main" id="{1EB1F8BD-E546-626E-7FDA-B025E4804573}"/>
              </a:ext>
            </a:extLst>
          </p:cNvPr>
          <p:cNvSpPr/>
          <p:nvPr/>
        </p:nvSpPr>
        <p:spPr>
          <a:xfrm>
            <a:off x="10713399" y="2566072"/>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A</a:t>
            </a:r>
          </a:p>
        </p:txBody>
      </p:sp>
      <p:pic>
        <p:nvPicPr>
          <p:cNvPr id="25" name="Bild 47" descr="Symbol: Service togo mobil">
            <a:extLst>
              <a:ext uri="{FF2B5EF4-FFF2-40B4-BE49-F238E27FC236}">
                <a16:creationId xmlns:a16="http://schemas.microsoft.com/office/drawing/2014/main" id="{4435C259-A047-2F79-348A-2066F432A3D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25003" y="3940803"/>
            <a:ext cx="664814" cy="1139683"/>
          </a:xfrm>
          <a:prstGeom prst="rect">
            <a:avLst/>
          </a:prstGeom>
        </p:spPr>
      </p:pic>
      <p:sp>
        <p:nvSpPr>
          <p:cNvPr id="26" name="Ellips 25">
            <a:extLst>
              <a:ext uri="{FF2B5EF4-FFF2-40B4-BE49-F238E27FC236}">
                <a16:creationId xmlns:a16="http://schemas.microsoft.com/office/drawing/2014/main" id="{3BB900D4-F9BD-C4C0-3F48-956A2BC9EDBC}"/>
              </a:ext>
            </a:extLst>
          </p:cNvPr>
          <p:cNvSpPr/>
          <p:nvPr/>
        </p:nvSpPr>
        <p:spPr>
          <a:xfrm>
            <a:off x="10713399" y="3865448"/>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B</a:t>
            </a:r>
          </a:p>
        </p:txBody>
      </p:sp>
      <p:sp>
        <p:nvSpPr>
          <p:cNvPr id="27" name="textruta 26">
            <a:extLst>
              <a:ext uri="{FF2B5EF4-FFF2-40B4-BE49-F238E27FC236}">
                <a16:creationId xmlns:a16="http://schemas.microsoft.com/office/drawing/2014/main" id="{7126F100-ECA5-906C-D1D8-5CB0C8EBBCF8}"/>
              </a:ext>
            </a:extLst>
          </p:cNvPr>
          <p:cNvSpPr txBox="1"/>
          <p:nvPr/>
        </p:nvSpPr>
        <p:spPr>
          <a:xfrm>
            <a:off x="8364681" y="5250742"/>
            <a:ext cx="3287447" cy="1200329"/>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C4650"/>
                </a:solidFill>
                <a:effectLst/>
                <a:uLnTx/>
                <a:uFillTx/>
                <a:latin typeface="Arial" panose="020B0604020202020204"/>
                <a:ea typeface="+mn-ea"/>
                <a:cs typeface="+mn-cs"/>
              </a:rPr>
              <a:t>Kunden har köpt en periodbiljett i zon A i To Go. Köper till en biljett till zon B i To Go. Biljetten för zon A valideras maskinellt</a:t>
            </a:r>
            <a:r>
              <a:rPr lang="sv-SE" sz="1200" dirty="0">
                <a:solidFill>
                  <a:srgbClr val="3C4650"/>
                </a:solidFill>
                <a:latin typeface="Arial" panose="020B0604020202020204"/>
              </a:rPr>
              <a:t>.</a:t>
            </a:r>
            <a:r>
              <a:rPr kumimoji="0" lang="sv-SE" sz="1200" b="0" i="0" u="none" strike="noStrike" kern="1200" cap="none" spc="0" normalizeH="0" baseline="0" noProof="0" dirty="0">
                <a:ln>
                  <a:noFill/>
                </a:ln>
                <a:solidFill>
                  <a:srgbClr val="3C4650"/>
                </a:solidFill>
                <a:effectLst/>
                <a:uLnTx/>
                <a:uFillTx/>
                <a:latin typeface="Arial" panose="020B0604020202020204"/>
                <a:ea typeface="+mn-ea"/>
                <a:cs typeface="+mn-cs"/>
              </a:rPr>
              <a:t> Tilläggsbiljetten</a:t>
            </a:r>
            <a:r>
              <a:rPr lang="sv-SE" sz="1200" dirty="0">
                <a:solidFill>
                  <a:srgbClr val="3C4650"/>
                </a:solidFill>
                <a:latin typeface="Arial" panose="020B0604020202020204"/>
              </a:rPr>
              <a:t> för zon B får viseras </a:t>
            </a:r>
            <a:r>
              <a:rPr kumimoji="0" lang="sv-SE" sz="1200" b="0" i="0" u="none" strike="noStrike" kern="1200" cap="none" spc="0" normalizeH="0" baseline="0" noProof="0" dirty="0">
                <a:ln>
                  <a:noFill/>
                </a:ln>
                <a:solidFill>
                  <a:srgbClr val="3C4650"/>
                </a:solidFill>
                <a:effectLst/>
                <a:uLnTx/>
                <a:uFillTx/>
                <a:latin typeface="Arial" panose="020B0604020202020204"/>
                <a:ea typeface="+mn-ea"/>
                <a:cs typeface="+mn-cs"/>
              </a:rPr>
              <a:t>okulärt av </a:t>
            </a:r>
            <a:r>
              <a:rPr kumimoji="0" lang="sv-SE" sz="1200" b="0" i="0" u="none" strike="noStrike" kern="1200" cap="none" spc="0" normalizeH="0" baseline="0" noProof="0" dirty="0" err="1">
                <a:ln>
                  <a:noFill/>
                </a:ln>
                <a:solidFill>
                  <a:srgbClr val="3C4650"/>
                </a:solidFill>
                <a:effectLst/>
                <a:uLnTx/>
                <a:uFillTx/>
                <a:latin typeface="Arial" panose="020B0604020202020204"/>
                <a:ea typeface="+mn-ea"/>
                <a:cs typeface="+mn-cs"/>
              </a:rPr>
              <a:t>ombordpersonal</a:t>
            </a:r>
            <a:r>
              <a:rPr kumimoji="0" lang="sv-SE" sz="1200" b="0" i="0" u="none" strike="noStrike" kern="1200" cap="none" spc="0" normalizeH="0" baseline="0" noProof="0" dirty="0">
                <a:ln>
                  <a:noFill/>
                </a:ln>
                <a:solidFill>
                  <a:srgbClr val="3C4650"/>
                </a:solidFill>
                <a:effectLst/>
                <a:uLnTx/>
                <a:uFillTx/>
                <a:latin typeface="Arial" panose="020B0604020202020204"/>
                <a:ea typeface="+mn-ea"/>
                <a:cs typeface="+mn-cs"/>
              </a:rPr>
              <a:t>.</a:t>
            </a:r>
            <a:br>
              <a:rPr lang="sv-SE" sz="1200" b="0" i="0" u="none" strike="noStrike" kern="1200" cap="none" spc="0" normalizeH="0" baseline="0" noProof="0" dirty="0">
                <a:ln>
                  <a:noFill/>
                </a:ln>
                <a:effectLst/>
                <a:uLnTx/>
                <a:uFillTx/>
                <a:latin typeface="Arial" panose="020B0604020202020204"/>
              </a:rPr>
            </a:br>
            <a:endParaRPr kumimoji="0" lang="sv-SE" sz="1200" b="0" i="0" u="none" strike="noStrike" kern="1200" cap="none" spc="0" normalizeH="0" baseline="0" noProof="0">
              <a:ln>
                <a:noFill/>
              </a:ln>
              <a:solidFill>
                <a:srgbClr val="3C4650"/>
              </a:solidFill>
              <a:effectLst/>
              <a:uLnTx/>
              <a:uFillTx/>
              <a:latin typeface="Arial" panose="020B0604020202020204"/>
              <a:ea typeface="+mn-ea"/>
              <a:cs typeface="+mn-cs"/>
            </a:endParaRPr>
          </a:p>
        </p:txBody>
      </p:sp>
      <p:sp>
        <p:nvSpPr>
          <p:cNvPr id="30" name="textruta 29">
            <a:extLst>
              <a:ext uri="{FF2B5EF4-FFF2-40B4-BE49-F238E27FC236}">
                <a16:creationId xmlns:a16="http://schemas.microsoft.com/office/drawing/2014/main" id="{DC8D33C3-68FF-345D-6EBF-604280653622}"/>
              </a:ext>
            </a:extLst>
          </p:cNvPr>
          <p:cNvSpPr txBox="1"/>
          <p:nvPr/>
        </p:nvSpPr>
        <p:spPr>
          <a:xfrm>
            <a:off x="8316646" y="2551377"/>
            <a:ext cx="1831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C4650"/>
                </a:solidFill>
                <a:effectLst/>
                <a:uLnTx/>
                <a:uFillTx/>
                <a:latin typeface="Arial" panose="020B0604020202020204"/>
                <a:ea typeface="+mn-ea"/>
                <a:cs typeface="+mn-cs"/>
              </a:rPr>
              <a:t>Periodbiljett i To Go + enkelbiljett i To Go </a:t>
            </a:r>
          </a:p>
        </p:txBody>
      </p:sp>
      <p:sp>
        <p:nvSpPr>
          <p:cNvPr id="6" name="Rektangel: rundade hörn 5">
            <a:extLst>
              <a:ext uri="{FF2B5EF4-FFF2-40B4-BE49-F238E27FC236}">
                <a16:creationId xmlns:a16="http://schemas.microsoft.com/office/drawing/2014/main" id="{C37613F2-B0F1-4054-A006-8BBACABEEF6D}"/>
              </a:ext>
            </a:extLst>
          </p:cNvPr>
          <p:cNvSpPr/>
          <p:nvPr/>
        </p:nvSpPr>
        <p:spPr>
          <a:xfrm>
            <a:off x="4546925" y="2478855"/>
            <a:ext cx="3442218" cy="4112445"/>
          </a:xfrm>
          <a:prstGeom prst="roundRect">
            <a:avLst>
              <a:gd name="adj" fmla="val 2289"/>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Bildobjekt 13" descr="En bild som visar tecknad serie, clipart, rita, illustration&#10;&#10;Automatiskt genererad beskrivning">
            <a:extLst>
              <a:ext uri="{FF2B5EF4-FFF2-40B4-BE49-F238E27FC236}">
                <a16:creationId xmlns:a16="http://schemas.microsoft.com/office/drawing/2014/main" id="{31B38E9C-9B9B-5AED-727E-37ED34E1D2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9379" y="3214725"/>
            <a:ext cx="843187" cy="1606681"/>
          </a:xfrm>
          <a:prstGeom prst="rect">
            <a:avLst/>
          </a:prstGeom>
          <a:solidFill>
            <a:schemeClr val="bg2">
              <a:lumMod val="90000"/>
            </a:schemeClr>
          </a:solidFill>
        </p:spPr>
      </p:pic>
      <p:pic>
        <p:nvPicPr>
          <p:cNvPr id="16" name="Bild 47" descr="Symbol: Service togo mobil">
            <a:extLst>
              <a:ext uri="{FF2B5EF4-FFF2-40B4-BE49-F238E27FC236}">
                <a16:creationId xmlns:a16="http://schemas.microsoft.com/office/drawing/2014/main" id="{C506D43B-D795-7376-9D1F-E4EBFAADB9F3}"/>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15020" y="3835183"/>
            <a:ext cx="758472" cy="1300239"/>
          </a:xfrm>
          <a:prstGeom prst="rect">
            <a:avLst/>
          </a:prstGeom>
        </p:spPr>
      </p:pic>
      <p:sp>
        <p:nvSpPr>
          <p:cNvPr id="20" name="textruta 19">
            <a:extLst>
              <a:ext uri="{FF2B5EF4-FFF2-40B4-BE49-F238E27FC236}">
                <a16:creationId xmlns:a16="http://schemas.microsoft.com/office/drawing/2014/main" id="{FD088E12-0B29-40B2-714D-D47BB1B2A8D2}"/>
              </a:ext>
            </a:extLst>
          </p:cNvPr>
          <p:cNvSpPr txBox="1"/>
          <p:nvPr/>
        </p:nvSpPr>
        <p:spPr>
          <a:xfrm>
            <a:off x="4605922" y="5250742"/>
            <a:ext cx="3324223" cy="1015663"/>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C4650"/>
                </a:solidFill>
                <a:effectLst/>
                <a:uLnTx/>
                <a:uFillTx/>
                <a:latin typeface="Arial" panose="020B0604020202020204"/>
                <a:ea typeface="+mn-ea"/>
                <a:cs typeface="+mn-cs"/>
              </a:rPr>
              <a:t>Kunden har en seniorbiljett i zon A på Västtrafikkortet. Köper till en enkelbiljett till zon B i To Go. Biljetten för zon A valideras maskinellt</a:t>
            </a:r>
            <a:r>
              <a:rPr lang="sv-SE" sz="1200" dirty="0">
                <a:solidFill>
                  <a:srgbClr val="3C4650"/>
                </a:solidFill>
                <a:latin typeface="Arial" panose="020B0604020202020204"/>
              </a:rPr>
              <a:t>.</a:t>
            </a:r>
            <a:r>
              <a:rPr kumimoji="0" lang="sv-SE" sz="1200" b="0" i="0" u="none" strike="noStrike" kern="1200" cap="none" spc="0" normalizeH="0" baseline="0" noProof="0" dirty="0">
                <a:ln>
                  <a:noFill/>
                </a:ln>
                <a:solidFill>
                  <a:srgbClr val="3C4650"/>
                </a:solidFill>
                <a:effectLst/>
                <a:uLnTx/>
                <a:uFillTx/>
                <a:latin typeface="Arial" panose="020B0604020202020204"/>
                <a:ea typeface="+mn-ea"/>
                <a:cs typeface="+mn-cs"/>
              </a:rPr>
              <a:t> </a:t>
            </a:r>
            <a:r>
              <a:rPr lang="sv-SE" sz="1200" dirty="0">
                <a:solidFill>
                  <a:srgbClr val="3C4650"/>
                </a:solidFill>
                <a:latin typeface="Arial" panose="020B0604020202020204"/>
              </a:rPr>
              <a:t>Tilläggsbiljetten för zon B får viseras okulärt av </a:t>
            </a:r>
            <a:r>
              <a:rPr lang="sv-SE" sz="1200" dirty="0" err="1">
                <a:solidFill>
                  <a:srgbClr val="3C4650"/>
                </a:solidFill>
                <a:latin typeface="Arial" panose="020B0604020202020204"/>
              </a:rPr>
              <a:t>ombordpersonal</a:t>
            </a:r>
            <a:r>
              <a:rPr lang="sv-SE" sz="1200" dirty="0">
                <a:solidFill>
                  <a:srgbClr val="3C4650"/>
                </a:solidFill>
                <a:latin typeface="Arial" panose="020B0604020202020204"/>
              </a:rPr>
              <a:t>.</a:t>
            </a:r>
            <a:endParaRPr kumimoji="0" lang="sv-SE" sz="1200" b="0" i="0" u="none" strike="noStrike" kern="1200" cap="none" spc="0" normalizeH="0" baseline="0" noProof="0" dirty="0">
              <a:ln>
                <a:noFill/>
              </a:ln>
              <a:solidFill>
                <a:srgbClr val="3C4650"/>
              </a:solidFill>
              <a:effectLst/>
              <a:uLnTx/>
              <a:uFillTx/>
              <a:latin typeface="Arial" panose="020B0604020202020204"/>
              <a:ea typeface="+mn-ea"/>
              <a:cs typeface="+mn-cs"/>
            </a:endParaRPr>
          </a:p>
        </p:txBody>
      </p:sp>
      <p:pic>
        <p:nvPicPr>
          <p:cNvPr id="36" name="Graphic 58">
            <a:extLst>
              <a:ext uri="{FF2B5EF4-FFF2-40B4-BE49-F238E27FC236}">
                <a16:creationId xmlns:a16="http://schemas.microsoft.com/office/drawing/2014/main" id="{A33F91A2-38CE-22F0-2C3E-28D85F75B3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2211" y="2660248"/>
            <a:ext cx="911644" cy="1128955"/>
          </a:xfrm>
          <a:prstGeom prst="rect">
            <a:avLst/>
          </a:prstGeom>
        </p:spPr>
      </p:pic>
      <p:sp>
        <p:nvSpPr>
          <p:cNvPr id="21" name="textruta 20">
            <a:extLst>
              <a:ext uri="{FF2B5EF4-FFF2-40B4-BE49-F238E27FC236}">
                <a16:creationId xmlns:a16="http://schemas.microsoft.com/office/drawing/2014/main" id="{46B4996A-A390-2D09-8C45-A5477E74809A}"/>
              </a:ext>
            </a:extLst>
          </p:cNvPr>
          <p:cNvSpPr txBox="1"/>
          <p:nvPr/>
        </p:nvSpPr>
        <p:spPr>
          <a:xfrm>
            <a:off x="4646097" y="2592806"/>
            <a:ext cx="1731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C4650"/>
                </a:solidFill>
                <a:effectLst/>
                <a:uLnTx/>
                <a:uFillTx/>
                <a:latin typeface="Arial" panose="020B0604020202020204"/>
                <a:ea typeface="+mn-ea"/>
                <a:cs typeface="+mn-cs"/>
              </a:rPr>
              <a:t>Seniorbiljett + </a:t>
            </a:r>
            <a:br>
              <a:rPr kumimoji="0" lang="sv-SE" sz="1200" b="1" i="0" u="none" strike="noStrike" kern="1200" cap="none" spc="0" normalizeH="0" baseline="0" noProof="0">
                <a:ln>
                  <a:noFill/>
                </a:ln>
                <a:solidFill>
                  <a:srgbClr val="3C4650"/>
                </a:solidFill>
                <a:effectLst/>
                <a:uLnTx/>
                <a:uFillTx/>
                <a:latin typeface="Arial" panose="020B0604020202020204"/>
                <a:ea typeface="+mn-ea"/>
                <a:cs typeface="+mn-cs"/>
              </a:rPr>
            </a:br>
            <a:r>
              <a:rPr kumimoji="0" lang="sv-SE" sz="1200" b="1" i="0" u="none" strike="noStrike" kern="1200" cap="none" spc="0" normalizeH="0" baseline="0" noProof="0">
                <a:ln>
                  <a:noFill/>
                </a:ln>
                <a:solidFill>
                  <a:srgbClr val="3C4650"/>
                </a:solidFill>
                <a:effectLst/>
                <a:uLnTx/>
                <a:uFillTx/>
                <a:latin typeface="Arial" panose="020B0604020202020204"/>
                <a:ea typeface="+mn-ea"/>
                <a:cs typeface="+mn-cs"/>
              </a:rPr>
              <a:t>enkelbiljett i To Go</a:t>
            </a:r>
          </a:p>
        </p:txBody>
      </p:sp>
      <p:sp>
        <p:nvSpPr>
          <p:cNvPr id="18" name="Ellips 17">
            <a:extLst>
              <a:ext uri="{FF2B5EF4-FFF2-40B4-BE49-F238E27FC236}">
                <a16:creationId xmlns:a16="http://schemas.microsoft.com/office/drawing/2014/main" id="{B75FD532-7F54-05A0-A293-AC3AFDB682CB}"/>
              </a:ext>
            </a:extLst>
          </p:cNvPr>
          <p:cNvSpPr/>
          <p:nvPr/>
        </p:nvSpPr>
        <p:spPr>
          <a:xfrm>
            <a:off x="7100168" y="2566072"/>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A</a:t>
            </a:r>
          </a:p>
        </p:txBody>
      </p:sp>
      <p:pic>
        <p:nvPicPr>
          <p:cNvPr id="37" name="Bild 47" descr="Symbol: Service togo mobil">
            <a:extLst>
              <a:ext uri="{FF2B5EF4-FFF2-40B4-BE49-F238E27FC236}">
                <a16:creationId xmlns:a16="http://schemas.microsoft.com/office/drawing/2014/main" id="{F0248DF9-6C8F-B456-7CC6-ED6DC269CB5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05955" y="3949954"/>
            <a:ext cx="664814" cy="1139683"/>
          </a:xfrm>
          <a:prstGeom prst="rect">
            <a:avLst/>
          </a:prstGeom>
        </p:spPr>
      </p:pic>
      <p:sp>
        <p:nvSpPr>
          <p:cNvPr id="19" name="Ellips 18">
            <a:extLst>
              <a:ext uri="{FF2B5EF4-FFF2-40B4-BE49-F238E27FC236}">
                <a16:creationId xmlns:a16="http://schemas.microsoft.com/office/drawing/2014/main" id="{59E2E053-7242-C3EF-9879-F4FDF41A25E1}"/>
              </a:ext>
            </a:extLst>
          </p:cNvPr>
          <p:cNvSpPr/>
          <p:nvPr/>
        </p:nvSpPr>
        <p:spPr>
          <a:xfrm>
            <a:off x="7065762" y="3773447"/>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B</a:t>
            </a:r>
          </a:p>
        </p:txBody>
      </p:sp>
      <p:sp>
        <p:nvSpPr>
          <p:cNvPr id="4" name="textruta 3">
            <a:extLst>
              <a:ext uri="{FF2B5EF4-FFF2-40B4-BE49-F238E27FC236}">
                <a16:creationId xmlns:a16="http://schemas.microsoft.com/office/drawing/2014/main" id="{FE6E73C1-4582-EFF2-B423-372459E73732}"/>
              </a:ext>
            </a:extLst>
          </p:cNvPr>
          <p:cNvSpPr txBox="1"/>
          <p:nvPr/>
        </p:nvSpPr>
        <p:spPr>
          <a:xfrm>
            <a:off x="746836" y="1574950"/>
            <a:ext cx="11042393" cy="1200329"/>
          </a:xfrm>
          <a:prstGeom prst="rect">
            <a:avLst/>
          </a:prstGeom>
          <a:noFill/>
        </p:spPr>
        <p:txBody>
          <a:bodyPr wrap="square" numCol="2" spcCol="144000" rtlCol="0">
            <a:spAutoFit/>
          </a:bodyPr>
          <a:lstStyle/>
          <a:p>
            <a:r>
              <a:rPr lang="sv-SE" sz="1200">
                <a:solidFill>
                  <a:schemeClr val="tx2"/>
                </a:solidFill>
              </a:rPr>
              <a:t>Kunderna kan idag kombinera olika biljettbärare för att göra en tilläggsresa. Nedan visas tre olika exempel på hur kunden kan göra ett tilläggsköp, och hur dessa biljetter valideras vid påstigning. </a:t>
            </a:r>
          </a:p>
          <a:p>
            <a:endParaRPr lang="sv-SE" sz="1200">
              <a:solidFill>
                <a:schemeClr val="tx2"/>
              </a:solidFill>
            </a:endParaRPr>
          </a:p>
          <a:p>
            <a:endParaRPr lang="sv-SE" sz="1200">
              <a:solidFill>
                <a:schemeClr val="tx2"/>
              </a:solidFill>
            </a:endParaRPr>
          </a:p>
          <a:p>
            <a:endParaRPr lang="sv-SE" sz="1200">
              <a:solidFill>
                <a:schemeClr val="tx2"/>
              </a:solidFill>
            </a:endParaRPr>
          </a:p>
        </p:txBody>
      </p:sp>
      <p:pic>
        <p:nvPicPr>
          <p:cNvPr id="3" name="Bild 4">
            <a:extLst>
              <a:ext uri="{FF2B5EF4-FFF2-40B4-BE49-F238E27FC236}">
                <a16:creationId xmlns:a16="http://schemas.microsoft.com/office/drawing/2014/main" id="{47BF9918-78E5-D334-4823-FDF8DD6E7C1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74152" y="287211"/>
            <a:ext cx="3255583" cy="1719995"/>
          </a:xfrm>
          <a:prstGeom prst="rect">
            <a:avLst/>
          </a:prstGeom>
        </p:spPr>
      </p:pic>
      <p:sp>
        <p:nvSpPr>
          <p:cNvPr id="8" name="textruta 20">
            <a:extLst>
              <a:ext uri="{FF2B5EF4-FFF2-40B4-BE49-F238E27FC236}">
                <a16:creationId xmlns:a16="http://schemas.microsoft.com/office/drawing/2014/main" id="{A4272AC0-21EA-44F4-4931-1F163E184713}"/>
              </a:ext>
            </a:extLst>
          </p:cNvPr>
          <p:cNvSpPr txBox="1"/>
          <p:nvPr/>
        </p:nvSpPr>
        <p:spPr>
          <a:xfrm>
            <a:off x="8782669" y="742233"/>
            <a:ext cx="3059337" cy="830997"/>
          </a:xfrm>
          <a:prstGeom prst="rect">
            <a:avLst/>
          </a:prstGeom>
          <a:noFill/>
        </p:spPr>
        <p:txBody>
          <a:bodyPr wrap="square" lIns="91440" tIns="45720" rIns="91440" bIns="45720" rtlCol="0" anchor="t">
            <a:spAutoFit/>
          </a:bodyPr>
          <a:lstStyle/>
          <a:p>
            <a:pPr>
              <a:defRPr/>
            </a:pPr>
            <a:r>
              <a:rPr lang="sv-SE" sz="1600" b="1">
                <a:solidFill>
                  <a:schemeClr val="bg1"/>
                </a:solidFill>
                <a:latin typeface="Arial" panose="020B0604020202020204"/>
              </a:rPr>
              <a:t>Endast 1-5% av kunder </a:t>
            </a:r>
            <a:br>
              <a:rPr lang="sv-SE" sz="1600" b="1">
                <a:latin typeface="Arial" panose="020B0604020202020204"/>
              </a:rPr>
            </a:br>
            <a:r>
              <a:rPr lang="sv-SE" sz="1600" b="1">
                <a:solidFill>
                  <a:schemeClr val="bg1"/>
                </a:solidFill>
                <a:latin typeface="Arial" panose="020B0604020202020204"/>
                <a:cs typeface="Arial"/>
              </a:rPr>
              <a:t>med period-/</a:t>
            </a:r>
            <a:r>
              <a:rPr lang="sv-SE" sz="1600" b="1">
                <a:solidFill>
                  <a:schemeClr val="bg1"/>
                </a:solidFill>
                <a:latin typeface="Arial" panose="020B0604020202020204"/>
              </a:rPr>
              <a:t>seniorbiljett köper en tilläggsbiljett.</a:t>
            </a:r>
            <a:endParaRPr lang="sv-SE" sz="1600" b="1">
              <a:solidFill>
                <a:schemeClr val="bg1"/>
              </a:solidFill>
              <a:cs typeface="Arial"/>
            </a:endParaRPr>
          </a:p>
        </p:txBody>
      </p:sp>
    </p:spTree>
    <p:extLst>
      <p:ext uri="{BB962C8B-B14F-4D97-AF65-F5344CB8AC3E}">
        <p14:creationId xmlns:p14="http://schemas.microsoft.com/office/powerpoint/2010/main" val="294884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9ACCB7B-95D1-73B7-C3E8-BEE60C04E5CA}"/>
              </a:ext>
            </a:extLst>
          </p:cNvPr>
          <p:cNvSpPr/>
          <p:nvPr/>
        </p:nvSpPr>
        <p:spPr>
          <a:xfrm>
            <a:off x="0" y="1739348"/>
            <a:ext cx="12192000" cy="51186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78D6C71-82EC-DCE1-A58F-D81DF4AE4541}"/>
              </a:ext>
            </a:extLst>
          </p:cNvPr>
          <p:cNvSpPr>
            <a:spLocks noGrp="1"/>
          </p:cNvSpPr>
          <p:nvPr>
            <p:ph type="title"/>
          </p:nvPr>
        </p:nvSpPr>
        <p:spPr/>
        <p:txBody>
          <a:bodyPr/>
          <a:lstStyle/>
          <a:p>
            <a:r>
              <a:rPr lang="sv-SE"/>
              <a:t>Värdet vi vill skapa</a:t>
            </a:r>
          </a:p>
        </p:txBody>
      </p:sp>
      <p:sp>
        <p:nvSpPr>
          <p:cNvPr id="4" name="Platshållare för innehåll 3">
            <a:extLst>
              <a:ext uri="{FF2B5EF4-FFF2-40B4-BE49-F238E27FC236}">
                <a16:creationId xmlns:a16="http://schemas.microsoft.com/office/drawing/2014/main" id="{59A7D23F-5FBE-749A-15BD-2AAC65BCFAE3}"/>
              </a:ext>
            </a:extLst>
          </p:cNvPr>
          <p:cNvSpPr>
            <a:spLocks noGrp="1"/>
          </p:cNvSpPr>
          <p:nvPr>
            <p:ph idx="1"/>
          </p:nvPr>
        </p:nvSpPr>
        <p:spPr>
          <a:xfrm>
            <a:off x="792163" y="2061457"/>
            <a:ext cx="10607674" cy="4250355"/>
          </a:xfrm>
        </p:spPr>
        <p:txBody>
          <a:bodyPr numCol="2" spcCol="252000"/>
          <a:lstStyle/>
          <a:p>
            <a:pPr marL="0" indent="0">
              <a:buNone/>
            </a:pPr>
            <a:r>
              <a:rPr lang="sv-SE" sz="1600" b="1">
                <a:latin typeface="+mj-lt"/>
              </a:rPr>
              <a:t>Syfte</a:t>
            </a:r>
          </a:p>
          <a:p>
            <a:pPr marL="0" indent="0">
              <a:buNone/>
            </a:pPr>
            <a:r>
              <a:rPr lang="sv-SE" sz="1600">
                <a:latin typeface="+mj-lt"/>
              </a:rPr>
              <a:t>Syftet med att justera Västtrafiks köp- och resevillkor är att tillåta kunderna att köpa till en biljett för en annan zon under resans gång, och anpassa villkoren utifrån det beteende som kunderna redan har idag. Justeringen syftar också till att skapa en tydlighet för kundnära personal. </a:t>
            </a:r>
          </a:p>
          <a:p>
            <a:pPr marL="0" indent="0">
              <a:buNone/>
            </a:pPr>
            <a:r>
              <a:rPr lang="sv-SE" sz="1600">
                <a:latin typeface="+mj-lt"/>
              </a:rPr>
              <a:t>Arbetet inkluderar också att:</a:t>
            </a:r>
          </a:p>
          <a:p>
            <a:r>
              <a:rPr lang="sv-SE" sz="1600">
                <a:latin typeface="+mj-lt"/>
              </a:rPr>
              <a:t>Ta fram tydligare kommunikation till vasttrafik.se som förklarar hur kunderna gör tilläggsköp.</a:t>
            </a:r>
          </a:p>
          <a:p>
            <a:r>
              <a:rPr lang="sv-SE" sz="1600">
                <a:latin typeface="+mj-lt"/>
              </a:rPr>
              <a:t>Ta fram kommunikation för seniorer, som väljer att ha sin seniorbiljett i To Go, för tillköp av en enkelbiljett utanför den mantalsskrivna zonen.</a:t>
            </a:r>
          </a:p>
          <a:p>
            <a:endParaRPr lang="sv-SE" sz="1600">
              <a:latin typeface="+mj-lt"/>
            </a:endParaRPr>
          </a:p>
          <a:p>
            <a:endParaRPr lang="sv-SE" sz="1600">
              <a:latin typeface="+mj-lt"/>
            </a:endParaRPr>
          </a:p>
          <a:p>
            <a:pPr marL="0" indent="0">
              <a:buNone/>
            </a:pPr>
            <a:r>
              <a:rPr lang="sv-SE" sz="1600" b="1">
                <a:latin typeface="+mj-lt"/>
              </a:rPr>
              <a:t>Önskade effekter</a:t>
            </a:r>
          </a:p>
          <a:p>
            <a:pPr marL="0" indent="0">
              <a:buNone/>
            </a:pPr>
            <a:r>
              <a:rPr lang="sv-SE" sz="1600">
                <a:latin typeface="+mj-lt"/>
              </a:rPr>
              <a:t>Västtrafiks önskade effekter med att justera resevillkoren är att:</a:t>
            </a:r>
          </a:p>
          <a:p>
            <a:r>
              <a:rPr lang="sv-SE" sz="1600">
                <a:latin typeface="+mj-lt"/>
              </a:rPr>
              <a:t>Resevillkoren ska upplevas som enkla att förstå och enkla att kunna efterlevas av både kunder och kundnära personal. </a:t>
            </a:r>
          </a:p>
          <a:p>
            <a:r>
              <a:rPr lang="sv-SE" sz="1600">
                <a:latin typeface="+mj-lt"/>
              </a:rPr>
              <a:t>Västtrafik tydligt ska kunna kommunicera hur kunder köper och använder tilläggsbiljett. </a:t>
            </a:r>
          </a:p>
        </p:txBody>
      </p:sp>
      <p:pic>
        <p:nvPicPr>
          <p:cNvPr id="10" name="Bild 9" descr="Person med idé kontur">
            <a:extLst>
              <a:ext uri="{FF2B5EF4-FFF2-40B4-BE49-F238E27FC236}">
                <a16:creationId xmlns:a16="http://schemas.microsoft.com/office/drawing/2014/main" id="{3AA5DAFF-BAF4-F569-6CF7-0F1F3BDE6B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8287" y="4417395"/>
            <a:ext cx="2656116" cy="2656116"/>
          </a:xfrm>
          <a:prstGeom prst="rect">
            <a:avLst/>
          </a:prstGeom>
        </p:spPr>
      </p:pic>
    </p:spTree>
    <p:extLst>
      <p:ext uri="{BB962C8B-B14F-4D97-AF65-F5344CB8AC3E}">
        <p14:creationId xmlns:p14="http://schemas.microsoft.com/office/powerpoint/2010/main" val="124198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2B1270-9BA8-6EA7-8588-48C4F28CE8F1}"/>
              </a:ext>
            </a:extLst>
          </p:cNvPr>
          <p:cNvSpPr/>
          <p:nvPr/>
        </p:nvSpPr>
        <p:spPr>
          <a:xfrm>
            <a:off x="0" y="1739348"/>
            <a:ext cx="12192000" cy="51186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4BDBF91-02F5-508E-0E96-275C4B339329}"/>
              </a:ext>
            </a:extLst>
          </p:cNvPr>
          <p:cNvSpPr>
            <a:spLocks noGrp="1"/>
          </p:cNvSpPr>
          <p:nvPr>
            <p:ph type="title"/>
          </p:nvPr>
        </p:nvSpPr>
        <p:spPr/>
        <p:txBody>
          <a:bodyPr/>
          <a:lstStyle/>
          <a:p>
            <a:r>
              <a:rPr lang="sv-SE"/>
              <a:t>Så här går vi till väga</a:t>
            </a:r>
          </a:p>
        </p:txBody>
      </p:sp>
      <p:sp>
        <p:nvSpPr>
          <p:cNvPr id="3" name="Platshållare för innehåll 2">
            <a:extLst>
              <a:ext uri="{FF2B5EF4-FFF2-40B4-BE49-F238E27FC236}">
                <a16:creationId xmlns:a16="http://schemas.microsoft.com/office/drawing/2014/main" id="{9A4EEB35-10B6-8D14-28A1-61098BCC8497}"/>
              </a:ext>
            </a:extLst>
          </p:cNvPr>
          <p:cNvSpPr>
            <a:spLocks noGrp="1"/>
          </p:cNvSpPr>
          <p:nvPr>
            <p:ph idx="1"/>
          </p:nvPr>
        </p:nvSpPr>
        <p:spPr>
          <a:xfrm>
            <a:off x="792163" y="2191193"/>
            <a:ext cx="6442075" cy="4012294"/>
          </a:xfrm>
        </p:spPr>
        <p:txBody>
          <a:bodyPr/>
          <a:lstStyle/>
          <a:p>
            <a:r>
              <a:rPr lang="sv-SE"/>
              <a:t>Vi informerar/utbildar affären som i sin tur kan sprider detta vidare till sina partnerföretag, som tar det vidare ut till kundnära medarbetare. </a:t>
            </a:r>
          </a:p>
          <a:p>
            <a:r>
              <a:rPr lang="sv-SE"/>
              <a:t>Vi skickar ut ”Västtrafik informerar” till samtliga. </a:t>
            </a:r>
          </a:p>
          <a:p>
            <a:r>
              <a:rPr lang="sv-SE"/>
              <a:t>Vi uppdaterar ”Resa i ABC” och </a:t>
            </a:r>
            <a:r>
              <a:rPr lang="sv-SE" dirty="0"/>
              <a:t>information i </a:t>
            </a:r>
            <a:r>
              <a:rPr lang="sv-SE"/>
              <a:t>partnerportalen. </a:t>
            </a:r>
          </a:p>
          <a:p>
            <a:r>
              <a:rPr lang="sv-SE"/>
              <a:t>Vi förtydligar information kring tilläggsköp på vasttrafik.se.</a:t>
            </a:r>
          </a:p>
          <a:p>
            <a:r>
              <a:rPr lang="sv-SE"/>
              <a:t>Vi </a:t>
            </a:r>
            <a:r>
              <a:rPr lang="sv-SE" dirty="0"/>
              <a:t>INFORMERAR INTE KUNDERNA </a:t>
            </a:r>
            <a:r>
              <a:rPr lang="sv-SE"/>
              <a:t>om att vi har ändrat resevillkoren</a:t>
            </a:r>
            <a:r>
              <a:rPr lang="sv-SE" dirty="0"/>
              <a:t>, vi går inte ut med en kampanj eller liknande</a:t>
            </a:r>
            <a:r>
              <a:rPr lang="sv-SE"/>
              <a:t>. </a:t>
            </a:r>
          </a:p>
        </p:txBody>
      </p:sp>
      <p:pic>
        <p:nvPicPr>
          <p:cNvPr id="6" name="Bild 5" descr="Person med idé kontur">
            <a:extLst>
              <a:ext uri="{FF2B5EF4-FFF2-40B4-BE49-F238E27FC236}">
                <a16:creationId xmlns:a16="http://schemas.microsoft.com/office/drawing/2014/main" id="{D89DD290-5138-150E-2952-450885E104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8287" y="4417395"/>
            <a:ext cx="2656116" cy="2656116"/>
          </a:xfrm>
          <a:prstGeom prst="rect">
            <a:avLst/>
          </a:prstGeom>
        </p:spPr>
      </p:pic>
    </p:spTree>
    <p:extLst>
      <p:ext uri="{BB962C8B-B14F-4D97-AF65-F5344CB8AC3E}">
        <p14:creationId xmlns:p14="http://schemas.microsoft.com/office/powerpoint/2010/main" val="278085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3C12-1C0C-A607-D6F4-0DCF048DDDA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38239F4-B45C-F07D-BB0F-16025A5266FF}"/>
              </a:ext>
            </a:extLst>
          </p:cNvPr>
          <p:cNvSpPr>
            <a:spLocks noGrp="1"/>
          </p:cNvSpPr>
          <p:nvPr>
            <p:ph type="title"/>
          </p:nvPr>
        </p:nvSpPr>
        <p:spPr/>
        <p:txBody>
          <a:bodyPr/>
          <a:lstStyle/>
          <a:p>
            <a:r>
              <a:rPr lang="sv-SE"/>
              <a:t>Tidplan</a:t>
            </a:r>
          </a:p>
        </p:txBody>
      </p:sp>
      <p:sp>
        <p:nvSpPr>
          <p:cNvPr id="6" name="textruta 5">
            <a:extLst>
              <a:ext uri="{FF2B5EF4-FFF2-40B4-BE49-F238E27FC236}">
                <a16:creationId xmlns:a16="http://schemas.microsoft.com/office/drawing/2014/main" id="{137A454B-1C1F-10A9-0CD5-A39E5C43C173}"/>
              </a:ext>
            </a:extLst>
          </p:cNvPr>
          <p:cNvSpPr txBox="1"/>
          <p:nvPr/>
        </p:nvSpPr>
        <p:spPr>
          <a:xfrm>
            <a:off x="1045750" y="3920260"/>
            <a:ext cx="1382714" cy="1169551"/>
          </a:xfrm>
          <a:prstGeom prst="rect">
            <a:avLst/>
          </a:prstGeom>
          <a:noFill/>
        </p:spPr>
        <p:txBody>
          <a:bodyPr wrap="square" rtlCol="0">
            <a:spAutoFit/>
          </a:bodyPr>
          <a:lstStyle/>
          <a:p>
            <a:pPr algn="ctr"/>
            <a:r>
              <a:rPr lang="sv-SE" sz="1400" b="1">
                <a:solidFill>
                  <a:schemeClr val="tx2"/>
                </a:solidFill>
              </a:rPr>
              <a:t>aug 2024</a:t>
            </a:r>
          </a:p>
          <a:p>
            <a:pPr algn="ctr"/>
            <a:r>
              <a:rPr lang="sv-SE" sz="1400">
                <a:solidFill>
                  <a:schemeClr val="tx2"/>
                </a:solidFill>
              </a:rPr>
              <a:t>Beslut på business case seniorbiljett in</a:t>
            </a:r>
            <a:br>
              <a:rPr lang="sv-SE" sz="1400">
                <a:solidFill>
                  <a:schemeClr val="tx2"/>
                </a:solidFill>
              </a:rPr>
            </a:br>
            <a:r>
              <a:rPr lang="sv-SE" sz="1400">
                <a:solidFill>
                  <a:schemeClr val="tx2"/>
                </a:solidFill>
              </a:rPr>
              <a:t> i To Go.</a:t>
            </a:r>
          </a:p>
        </p:txBody>
      </p:sp>
      <p:sp>
        <p:nvSpPr>
          <p:cNvPr id="7" name="textruta 6">
            <a:extLst>
              <a:ext uri="{FF2B5EF4-FFF2-40B4-BE49-F238E27FC236}">
                <a16:creationId xmlns:a16="http://schemas.microsoft.com/office/drawing/2014/main" id="{308941F8-33A8-0773-19E6-65E0FA7FCCDC}"/>
              </a:ext>
            </a:extLst>
          </p:cNvPr>
          <p:cNvSpPr txBox="1"/>
          <p:nvPr/>
        </p:nvSpPr>
        <p:spPr>
          <a:xfrm>
            <a:off x="5753618" y="3920260"/>
            <a:ext cx="1606826" cy="738664"/>
          </a:xfrm>
          <a:prstGeom prst="rect">
            <a:avLst/>
          </a:prstGeom>
          <a:noFill/>
        </p:spPr>
        <p:txBody>
          <a:bodyPr wrap="square" rtlCol="0">
            <a:spAutoFit/>
          </a:bodyPr>
          <a:lstStyle/>
          <a:p>
            <a:pPr algn="ctr"/>
            <a:r>
              <a:rPr lang="sv-SE" sz="1400" b="1">
                <a:solidFill>
                  <a:schemeClr val="tx2"/>
                </a:solidFill>
              </a:rPr>
              <a:t>dec 2024</a:t>
            </a:r>
          </a:p>
          <a:p>
            <a:pPr algn="ctr"/>
            <a:r>
              <a:rPr lang="sv-SE" sz="1400">
                <a:solidFill>
                  <a:schemeClr val="tx2"/>
                </a:solidFill>
              </a:rPr>
              <a:t>Beslut resevillkor ändras</a:t>
            </a:r>
          </a:p>
        </p:txBody>
      </p:sp>
      <p:sp>
        <p:nvSpPr>
          <p:cNvPr id="8" name="textruta 7">
            <a:extLst>
              <a:ext uri="{FF2B5EF4-FFF2-40B4-BE49-F238E27FC236}">
                <a16:creationId xmlns:a16="http://schemas.microsoft.com/office/drawing/2014/main" id="{6CFB1A55-16B8-7302-CB4A-A9B8A510F751}"/>
              </a:ext>
            </a:extLst>
          </p:cNvPr>
          <p:cNvSpPr txBox="1"/>
          <p:nvPr/>
        </p:nvSpPr>
        <p:spPr>
          <a:xfrm>
            <a:off x="8157894" y="3920260"/>
            <a:ext cx="1606826" cy="1600438"/>
          </a:xfrm>
          <a:prstGeom prst="rect">
            <a:avLst/>
          </a:prstGeom>
          <a:noFill/>
        </p:spPr>
        <p:txBody>
          <a:bodyPr wrap="square" rtlCol="0">
            <a:spAutoFit/>
          </a:bodyPr>
          <a:lstStyle/>
          <a:p>
            <a:pPr algn="ctr"/>
            <a:r>
              <a:rPr lang="sv-SE" sz="1400" b="1">
                <a:solidFill>
                  <a:schemeClr val="tx2"/>
                </a:solidFill>
              </a:rPr>
              <a:t>jan – mar/apr 2025 </a:t>
            </a:r>
          </a:p>
          <a:p>
            <a:pPr algn="ctr"/>
            <a:r>
              <a:rPr lang="sv-SE" sz="1400">
                <a:solidFill>
                  <a:schemeClr val="tx2"/>
                </a:solidFill>
              </a:rPr>
              <a:t>Implementering av justerade resevillkor och kommunikation till partners</a:t>
            </a:r>
          </a:p>
        </p:txBody>
      </p:sp>
      <p:sp>
        <p:nvSpPr>
          <p:cNvPr id="9" name="textruta 8">
            <a:extLst>
              <a:ext uri="{FF2B5EF4-FFF2-40B4-BE49-F238E27FC236}">
                <a16:creationId xmlns:a16="http://schemas.microsoft.com/office/drawing/2014/main" id="{D79AB800-275F-C443-3F98-EA02ADF68C65}"/>
              </a:ext>
            </a:extLst>
          </p:cNvPr>
          <p:cNvSpPr txBox="1"/>
          <p:nvPr/>
        </p:nvSpPr>
        <p:spPr>
          <a:xfrm>
            <a:off x="3198263" y="3920260"/>
            <a:ext cx="1606826" cy="954107"/>
          </a:xfrm>
          <a:prstGeom prst="rect">
            <a:avLst/>
          </a:prstGeom>
          <a:noFill/>
        </p:spPr>
        <p:txBody>
          <a:bodyPr wrap="square" rtlCol="0">
            <a:spAutoFit/>
          </a:bodyPr>
          <a:lstStyle/>
          <a:p>
            <a:pPr algn="ctr"/>
            <a:r>
              <a:rPr lang="sv-SE" sz="1400" b="1">
                <a:solidFill>
                  <a:schemeClr val="tx2"/>
                </a:solidFill>
              </a:rPr>
              <a:t>sep – dec 2024</a:t>
            </a:r>
          </a:p>
          <a:p>
            <a:pPr algn="ctr"/>
            <a:r>
              <a:rPr lang="sv-SE" sz="1400">
                <a:solidFill>
                  <a:schemeClr val="tx2"/>
                </a:solidFill>
              </a:rPr>
              <a:t>Utrednings tilläggsköp genomförs</a:t>
            </a:r>
          </a:p>
        </p:txBody>
      </p:sp>
      <p:sp>
        <p:nvSpPr>
          <p:cNvPr id="3" name="Rektangel 2">
            <a:extLst>
              <a:ext uri="{FF2B5EF4-FFF2-40B4-BE49-F238E27FC236}">
                <a16:creationId xmlns:a16="http://schemas.microsoft.com/office/drawing/2014/main" id="{A2D57A64-C3D9-3348-5391-3DCB66403D60}"/>
              </a:ext>
            </a:extLst>
          </p:cNvPr>
          <p:cNvSpPr/>
          <p:nvPr/>
        </p:nvSpPr>
        <p:spPr>
          <a:xfrm>
            <a:off x="792163" y="2966021"/>
            <a:ext cx="10070658" cy="131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C077CDFF-7740-57D2-1809-A7E76477E7E8}"/>
              </a:ext>
            </a:extLst>
          </p:cNvPr>
          <p:cNvSpPr/>
          <p:nvPr/>
        </p:nvSpPr>
        <p:spPr>
          <a:xfrm>
            <a:off x="1597401" y="2881179"/>
            <a:ext cx="301658" cy="301658"/>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2D3DF07F-C8EA-7893-3F3A-BCA379492161}"/>
              </a:ext>
            </a:extLst>
          </p:cNvPr>
          <p:cNvSpPr/>
          <p:nvPr/>
        </p:nvSpPr>
        <p:spPr>
          <a:xfrm>
            <a:off x="6406202" y="2881179"/>
            <a:ext cx="301658" cy="301658"/>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rundade hörn 12">
            <a:extLst>
              <a:ext uri="{FF2B5EF4-FFF2-40B4-BE49-F238E27FC236}">
                <a16:creationId xmlns:a16="http://schemas.microsoft.com/office/drawing/2014/main" id="{3831BDE7-828C-3760-2004-305993C8F2CE}"/>
              </a:ext>
            </a:extLst>
          </p:cNvPr>
          <p:cNvSpPr/>
          <p:nvPr/>
        </p:nvSpPr>
        <p:spPr>
          <a:xfrm>
            <a:off x="2931734" y="2861336"/>
            <a:ext cx="2139885" cy="364494"/>
          </a:xfrm>
          <a:prstGeom prst="roundRect">
            <a:avLst/>
          </a:prstGeom>
          <a:pattFill prst="pct10">
            <a:fgClr>
              <a:schemeClr val="tx2"/>
            </a:fgClr>
            <a:bgClr>
              <a:schemeClr val="bg1"/>
            </a:bgClr>
          </a:patt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rundade hörn 13">
            <a:extLst>
              <a:ext uri="{FF2B5EF4-FFF2-40B4-BE49-F238E27FC236}">
                <a16:creationId xmlns:a16="http://schemas.microsoft.com/office/drawing/2014/main" id="{F531BA46-5751-EA25-E51B-B1E3335CFE1A}"/>
              </a:ext>
            </a:extLst>
          </p:cNvPr>
          <p:cNvSpPr/>
          <p:nvPr/>
        </p:nvSpPr>
        <p:spPr>
          <a:xfrm>
            <a:off x="7891364" y="2861336"/>
            <a:ext cx="2139885" cy="364494"/>
          </a:xfrm>
          <a:prstGeom prst="roundRect">
            <a:avLst/>
          </a:prstGeom>
          <a:pattFill prst="pct10">
            <a:fgClr>
              <a:schemeClr val="tx2"/>
            </a:fgClr>
            <a:bgClr>
              <a:schemeClr val="bg1"/>
            </a:bgClr>
          </a:patt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koppling 15">
            <a:extLst>
              <a:ext uri="{FF2B5EF4-FFF2-40B4-BE49-F238E27FC236}">
                <a16:creationId xmlns:a16="http://schemas.microsoft.com/office/drawing/2014/main" id="{87B5BBDE-5E6C-31BC-CBE5-7BF865FB8A5D}"/>
              </a:ext>
            </a:extLst>
          </p:cNvPr>
          <p:cNvCxnSpPr>
            <a:stCxn id="4" idx="4"/>
          </p:cNvCxnSpPr>
          <p:nvPr/>
        </p:nvCxnSpPr>
        <p:spPr>
          <a:xfrm>
            <a:off x="1748230" y="3182837"/>
            <a:ext cx="0" cy="70100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419CEAAC-82AB-9843-B9B5-D389246309C0}"/>
              </a:ext>
            </a:extLst>
          </p:cNvPr>
          <p:cNvCxnSpPr>
            <a:cxnSpLocks/>
            <a:stCxn id="13" idx="2"/>
            <a:endCxn id="9" idx="0"/>
          </p:cNvCxnSpPr>
          <p:nvPr/>
        </p:nvCxnSpPr>
        <p:spPr>
          <a:xfrm flipH="1">
            <a:off x="4001676" y="3225830"/>
            <a:ext cx="1" cy="69443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21F054EA-84E0-8198-96BC-4803C9EEACF0}"/>
              </a:ext>
            </a:extLst>
          </p:cNvPr>
          <p:cNvCxnSpPr>
            <a:cxnSpLocks/>
            <a:stCxn id="11" idx="4"/>
            <a:endCxn id="7" idx="0"/>
          </p:cNvCxnSpPr>
          <p:nvPr/>
        </p:nvCxnSpPr>
        <p:spPr>
          <a:xfrm>
            <a:off x="6557031" y="3182837"/>
            <a:ext cx="0" cy="73742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AE9C968B-D69E-6C6A-791E-F0C545DD4841}"/>
              </a:ext>
            </a:extLst>
          </p:cNvPr>
          <p:cNvCxnSpPr>
            <a:cxnSpLocks/>
            <a:stCxn id="14" idx="2"/>
            <a:endCxn id="8" idx="0"/>
          </p:cNvCxnSpPr>
          <p:nvPr/>
        </p:nvCxnSpPr>
        <p:spPr>
          <a:xfrm>
            <a:off x="8961307" y="3225830"/>
            <a:ext cx="0" cy="69443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93B15951-6E3A-DB78-0465-31E1B3E88A15}"/>
              </a:ext>
            </a:extLst>
          </p:cNvPr>
          <p:cNvSpPr txBox="1"/>
          <p:nvPr/>
        </p:nvSpPr>
        <p:spPr>
          <a:xfrm>
            <a:off x="731872" y="1523660"/>
            <a:ext cx="8352494" cy="307777"/>
          </a:xfrm>
          <a:prstGeom prst="rect">
            <a:avLst/>
          </a:prstGeom>
          <a:noFill/>
        </p:spPr>
        <p:txBody>
          <a:bodyPr wrap="square" rtlCol="0">
            <a:spAutoFit/>
          </a:bodyPr>
          <a:lstStyle/>
          <a:p>
            <a:r>
              <a:rPr lang="sv-SE" sz="1400">
                <a:solidFill>
                  <a:schemeClr val="tx2"/>
                </a:solidFill>
              </a:rPr>
              <a:t>Tidsplan kopplat till seniorer in i To Go samt justerade resevillkor kopplat till tilläggsköp.</a:t>
            </a:r>
          </a:p>
        </p:txBody>
      </p:sp>
    </p:spTree>
    <p:extLst>
      <p:ext uri="{BB962C8B-B14F-4D97-AF65-F5344CB8AC3E}">
        <p14:creationId xmlns:p14="http://schemas.microsoft.com/office/powerpoint/2010/main" val="117948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F704D23-1F9E-2542-6228-47418469B7C0}"/>
              </a:ext>
            </a:extLst>
          </p:cNvPr>
          <p:cNvSpPr>
            <a:spLocks noGrp="1"/>
          </p:cNvSpPr>
          <p:nvPr>
            <p:ph type="title"/>
          </p:nvPr>
        </p:nvSpPr>
        <p:spPr/>
        <p:txBody>
          <a:bodyPr/>
          <a:lstStyle/>
          <a:p>
            <a:r>
              <a:rPr lang="sv-SE"/>
              <a:t>Justeringar av </a:t>
            </a:r>
            <a:br>
              <a:rPr lang="sv-SE"/>
            </a:br>
            <a:r>
              <a:rPr lang="sv-SE"/>
              <a:t>Köp- och resevillkor</a:t>
            </a:r>
          </a:p>
        </p:txBody>
      </p:sp>
    </p:spTree>
    <p:extLst>
      <p:ext uri="{BB962C8B-B14F-4D97-AF65-F5344CB8AC3E}">
        <p14:creationId xmlns:p14="http://schemas.microsoft.com/office/powerpoint/2010/main" val="87833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7E39A-49EE-1721-9ABE-906FC95B57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34443490-AD51-80DE-6AA5-75D599869447}"/>
              </a:ext>
            </a:extLst>
          </p:cNvPr>
          <p:cNvSpPr/>
          <p:nvPr/>
        </p:nvSpPr>
        <p:spPr>
          <a:xfrm>
            <a:off x="7749342" y="1212627"/>
            <a:ext cx="3878454" cy="2381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fontAlgn="t"/>
            <a:r>
              <a:rPr lang="sv-SE" sz="1300" b="1" i="0" u="none" strike="noStrike" baseline="0" dirty="0">
                <a:ln>
                  <a:noFill/>
                </a:ln>
                <a:solidFill>
                  <a:schemeClr val="tx2"/>
                </a:solidFill>
                <a:effectLst/>
                <a:latin typeface="+mj-lt"/>
              </a:rPr>
              <a:t>Dagens formulering:</a:t>
            </a:r>
          </a:p>
          <a:p>
            <a:pPr algn="l" fontAlgn="t"/>
            <a:endParaRPr lang="sv-SE" sz="1300" b="0" i="0" u="none" strike="noStrike" baseline="0" dirty="0">
              <a:ln>
                <a:noFill/>
              </a:ln>
              <a:solidFill>
                <a:schemeClr val="tx2"/>
              </a:solidFill>
              <a:effectLst/>
              <a:latin typeface="+mj-lt"/>
            </a:endParaRPr>
          </a:p>
          <a:p>
            <a:pPr algn="l" fontAlgn="t"/>
            <a:r>
              <a:rPr lang="sv-SE" sz="1300" b="0" i="0" u="none" strike="noStrike" baseline="0" dirty="0">
                <a:ln>
                  <a:noFill/>
                </a:ln>
                <a:solidFill>
                  <a:schemeClr val="tx2"/>
                </a:solidFill>
                <a:effectLst/>
                <a:latin typeface="+mj-lt"/>
              </a:rPr>
              <a:t>Din biljett ska vara aktiverad vid resans start och giltig för alla de zoner som du reser igenom. Om din biljett är giltig vid påstigning är den giltig under hela linjeturen även om giltighetstiden går ut under linjeturens gång. </a:t>
            </a:r>
          </a:p>
        </p:txBody>
      </p:sp>
      <p:sp>
        <p:nvSpPr>
          <p:cNvPr id="5" name="Rektangel 4">
            <a:extLst>
              <a:ext uri="{FF2B5EF4-FFF2-40B4-BE49-F238E27FC236}">
                <a16:creationId xmlns:a16="http://schemas.microsoft.com/office/drawing/2014/main" id="{5273A592-F258-8E37-D4EE-1DE2FEDEACFC}"/>
              </a:ext>
            </a:extLst>
          </p:cNvPr>
          <p:cNvSpPr/>
          <p:nvPr/>
        </p:nvSpPr>
        <p:spPr>
          <a:xfrm>
            <a:off x="7749342" y="3774999"/>
            <a:ext cx="3878454" cy="2814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fontAlgn="t"/>
            <a:r>
              <a:rPr lang="sv-SE" sz="1300" b="1">
                <a:solidFill>
                  <a:schemeClr val="tx2"/>
                </a:solidFill>
                <a:latin typeface="+mj-lt"/>
              </a:rPr>
              <a:t>Dagens formulering: </a:t>
            </a:r>
            <a:endParaRPr lang="sv-SE" sz="1300" b="1" i="0" u="none" strike="noStrike" kern="1200" baseline="0">
              <a:ln>
                <a:noFill/>
              </a:ln>
              <a:solidFill>
                <a:schemeClr val="tx2"/>
              </a:solidFill>
              <a:effectLst/>
              <a:latin typeface="+mj-lt"/>
              <a:ea typeface="+mn-ea"/>
              <a:cs typeface="+mn-cs"/>
            </a:endParaRPr>
          </a:p>
          <a:p>
            <a:pPr algn="l" fontAlgn="t"/>
            <a:endParaRPr lang="sv-SE" sz="1300">
              <a:solidFill>
                <a:schemeClr val="tx2"/>
              </a:solidFill>
              <a:latin typeface="+mj-lt"/>
            </a:endParaRPr>
          </a:p>
          <a:p>
            <a:pPr algn="l" fontAlgn="t"/>
            <a:r>
              <a:rPr lang="sv-SE" sz="1300" b="0" i="0" u="none" strike="noStrike" kern="1200" baseline="0">
                <a:ln>
                  <a:noFill/>
                </a:ln>
                <a:solidFill>
                  <a:schemeClr val="tx2"/>
                </a:solidFill>
                <a:effectLst/>
                <a:latin typeface="+mj-lt"/>
                <a:ea typeface="+mn-ea"/>
                <a:cs typeface="+mn-cs"/>
              </a:rPr>
              <a:t>Biljetten är giltig för resa enligt de villkor som gäller när den blir aktiverad.</a:t>
            </a:r>
            <a:br>
              <a:rPr lang="sv-SE" sz="1300" b="0" i="0" u="none" strike="noStrike" kern="1200" baseline="0">
                <a:ln>
                  <a:noFill/>
                </a:ln>
                <a:solidFill>
                  <a:schemeClr val="tx2"/>
                </a:solidFill>
                <a:effectLst/>
                <a:latin typeface="+mj-lt"/>
                <a:ea typeface="+mn-ea"/>
                <a:cs typeface="+mn-cs"/>
              </a:rPr>
            </a:br>
            <a:br>
              <a:rPr lang="sv-SE" sz="1300" b="0" i="0" u="none" strike="noStrike" kern="1200" baseline="0">
                <a:ln>
                  <a:noFill/>
                </a:ln>
                <a:solidFill>
                  <a:schemeClr val="tx2"/>
                </a:solidFill>
                <a:effectLst/>
                <a:latin typeface="+mj-lt"/>
                <a:ea typeface="+mn-ea"/>
                <a:cs typeface="+mn-cs"/>
              </a:rPr>
            </a:br>
            <a:r>
              <a:rPr lang="sv-SE" sz="1300" b="0" i="0" u="none" strike="noStrike" kern="1200" baseline="0">
                <a:ln>
                  <a:noFill/>
                </a:ln>
                <a:solidFill>
                  <a:schemeClr val="tx2"/>
                </a:solidFill>
                <a:effectLst/>
                <a:latin typeface="+mj-lt"/>
                <a:ea typeface="+mn-ea"/>
                <a:cs typeface="+mn-cs"/>
              </a:rPr>
              <a:t>Giltighetstiden samt vilken zon som biljetten är giltig inom varierar för olika biljetter.</a:t>
            </a:r>
            <a:br>
              <a:rPr lang="sv-SE" sz="1300" b="0" i="0" u="none" strike="noStrike" kern="1200" baseline="0">
                <a:ln>
                  <a:noFill/>
                </a:ln>
                <a:solidFill>
                  <a:schemeClr val="tx2"/>
                </a:solidFill>
                <a:effectLst/>
                <a:latin typeface="+mj-lt"/>
                <a:ea typeface="+mn-ea"/>
                <a:cs typeface="+mn-cs"/>
              </a:rPr>
            </a:br>
            <a:br>
              <a:rPr lang="sv-SE" sz="1300" b="0" i="0" u="none" strike="noStrike" kern="1200" baseline="0">
                <a:ln>
                  <a:noFill/>
                </a:ln>
                <a:solidFill>
                  <a:schemeClr val="tx2"/>
                </a:solidFill>
                <a:effectLst/>
                <a:latin typeface="+mj-lt"/>
                <a:ea typeface="+mn-ea"/>
                <a:cs typeface="+mn-cs"/>
              </a:rPr>
            </a:br>
            <a:r>
              <a:rPr lang="sv-SE" sz="1300" b="0" i="0" u="none" strike="noStrike" kern="1200" baseline="0">
                <a:ln>
                  <a:noFill/>
                </a:ln>
                <a:solidFill>
                  <a:schemeClr val="tx2"/>
                </a:solidFill>
                <a:effectLst/>
                <a:latin typeface="+mj-lt"/>
                <a:ea typeface="+mn-ea"/>
                <a:cs typeface="+mn-cs"/>
              </a:rPr>
              <a:t>Om du har för avsikt att resa med en avgång som enligt tidtabell ska avgå inom giltighetstiden för din biljett får du göra det även om fordonet är försenat.  </a:t>
            </a:r>
          </a:p>
        </p:txBody>
      </p:sp>
      <p:sp>
        <p:nvSpPr>
          <p:cNvPr id="6" name="Rektangel 5">
            <a:extLst>
              <a:ext uri="{FF2B5EF4-FFF2-40B4-BE49-F238E27FC236}">
                <a16:creationId xmlns:a16="http://schemas.microsoft.com/office/drawing/2014/main" id="{F75368B4-C7A5-32E2-62BA-ACF1D43B0B75}"/>
              </a:ext>
            </a:extLst>
          </p:cNvPr>
          <p:cNvSpPr/>
          <p:nvPr/>
        </p:nvSpPr>
        <p:spPr>
          <a:xfrm>
            <a:off x="1100505" y="1212628"/>
            <a:ext cx="6612023" cy="2381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fontAlgn="t"/>
            <a:r>
              <a:rPr lang="sv-SE" sz="1400" b="1" i="0" u="none" strike="noStrike" baseline="0">
                <a:ln>
                  <a:noFill/>
                </a:ln>
                <a:solidFill>
                  <a:schemeClr val="tx2"/>
                </a:solidFill>
                <a:effectLst/>
                <a:latin typeface="+mj-lt"/>
              </a:rPr>
              <a:t>Resevillkor</a:t>
            </a:r>
            <a:r>
              <a:rPr lang="sv-SE" sz="1300" b="1" i="0" u="none" strike="noStrike" baseline="0">
                <a:ln>
                  <a:noFill/>
                </a:ln>
                <a:solidFill>
                  <a:schemeClr val="tx2"/>
                </a:solidFill>
                <a:effectLst/>
                <a:latin typeface="+mj-lt"/>
              </a:rPr>
              <a:t> </a:t>
            </a:r>
            <a:r>
              <a:rPr lang="sv-SE" sz="1300" i="0" u="none" strike="noStrike" baseline="0">
                <a:ln>
                  <a:noFill/>
                </a:ln>
                <a:solidFill>
                  <a:schemeClr val="tx2"/>
                </a:solidFill>
                <a:effectLst/>
                <a:latin typeface="+mj-lt"/>
              </a:rPr>
              <a:t>(Avsnitt ”Giltig biljett”)</a:t>
            </a:r>
          </a:p>
          <a:p>
            <a:pPr fontAlgn="t"/>
            <a:br>
              <a:rPr lang="sv-SE" sz="1300" b="0" i="0" u="none" strike="noStrike" baseline="0">
                <a:ln>
                  <a:noFill/>
                </a:ln>
                <a:solidFill>
                  <a:schemeClr val="tx2"/>
                </a:solidFill>
                <a:effectLst/>
                <a:latin typeface="+mj-lt"/>
              </a:rPr>
            </a:br>
            <a:r>
              <a:rPr lang="sv-SE" sz="1300" b="0" i="0" u="none" strike="noStrike" baseline="0">
                <a:ln>
                  <a:noFill/>
                </a:ln>
                <a:solidFill>
                  <a:schemeClr val="tx2"/>
                </a:solidFill>
                <a:effectLst/>
                <a:latin typeface="+mj-lt"/>
              </a:rPr>
              <a:t>Din biljett ska vara aktiverad vid resans start och giltig </a:t>
            </a:r>
            <a:r>
              <a:rPr lang="sv-SE" sz="1300" i="0" u="none" strike="noStrike" baseline="0">
                <a:ln>
                  <a:noFill/>
                </a:ln>
                <a:solidFill>
                  <a:schemeClr val="accent1"/>
                </a:solidFill>
                <a:effectLst/>
                <a:latin typeface="+mj-lt"/>
              </a:rPr>
              <a:t>för de </a:t>
            </a:r>
            <a:r>
              <a:rPr lang="sv-SE" sz="1300" b="0" i="0" u="none" strike="noStrike" baseline="0">
                <a:ln>
                  <a:noFill/>
                </a:ln>
                <a:solidFill>
                  <a:schemeClr val="tx2"/>
                </a:solidFill>
                <a:effectLst/>
                <a:latin typeface="+mj-lt"/>
              </a:rPr>
              <a:t>zoner du reser igenom. Om din biljett är giltig vid påstigning är den giltig under hela linjeturen, även om giltighetstiden går ut under linjeturens gång. </a:t>
            </a:r>
            <a:r>
              <a:rPr lang="sv-SE" sz="1300" u="none" strike="noStrike" kern="1200" baseline="0">
                <a:ln>
                  <a:noFill/>
                </a:ln>
                <a:solidFill>
                  <a:schemeClr val="accent1"/>
                </a:solidFill>
                <a:effectLst/>
                <a:latin typeface="+mj-lt"/>
                <a:ea typeface="+mn-ea"/>
                <a:cs typeface="+mn-cs"/>
              </a:rPr>
              <a:t>Observera att biljetten även behöver vara giltig vid planerad avgångstid. </a:t>
            </a:r>
          </a:p>
          <a:p>
            <a:pPr fontAlgn="t"/>
            <a:endParaRPr lang="sv-SE" sz="1300">
              <a:solidFill>
                <a:schemeClr val="tx2"/>
              </a:solidFill>
              <a:latin typeface="+mj-lt"/>
            </a:endParaRPr>
          </a:p>
          <a:p>
            <a:pPr fontAlgn="t"/>
            <a:r>
              <a:rPr lang="sv-SE" sz="1300" i="0" u="none" strike="noStrike" baseline="0">
                <a:ln>
                  <a:noFill/>
                </a:ln>
                <a:solidFill>
                  <a:schemeClr val="accent1"/>
                </a:solidFill>
                <a:effectLst/>
                <a:latin typeface="+mj-lt"/>
              </a:rPr>
              <a:t>Om du ska resa utanför zongiltigheten för en redan aktiv biljett, måste du köpa en ny biljett för resterande del av resan. Den nya biljetten ska köpas innan du når zongränsen för den aktiva biljettens zongiltighet.</a:t>
            </a:r>
          </a:p>
        </p:txBody>
      </p:sp>
      <p:sp>
        <p:nvSpPr>
          <p:cNvPr id="7" name="Rektangel 6">
            <a:extLst>
              <a:ext uri="{FF2B5EF4-FFF2-40B4-BE49-F238E27FC236}">
                <a16:creationId xmlns:a16="http://schemas.microsoft.com/office/drawing/2014/main" id="{66DE57B5-C162-E5ED-64AC-9B3FD030638D}"/>
              </a:ext>
            </a:extLst>
          </p:cNvPr>
          <p:cNvSpPr/>
          <p:nvPr/>
        </p:nvSpPr>
        <p:spPr>
          <a:xfrm>
            <a:off x="1100505" y="3776853"/>
            <a:ext cx="6612023" cy="2814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baseline="0" err="1">
                <a:ln>
                  <a:noFill/>
                </a:ln>
                <a:solidFill>
                  <a:schemeClr val="tx2"/>
                </a:solidFill>
              </a:rPr>
              <a:t>Köpvillkor</a:t>
            </a:r>
            <a:r>
              <a:rPr lang="sv-SE" sz="1300" b="1">
                <a:solidFill>
                  <a:schemeClr val="tx2"/>
                </a:solidFill>
              </a:rPr>
              <a:t> </a:t>
            </a:r>
            <a:r>
              <a:rPr lang="sv-SE" sz="1300">
                <a:solidFill>
                  <a:schemeClr val="tx2"/>
                </a:solidFill>
              </a:rPr>
              <a:t>(Avsnitt ”</a:t>
            </a:r>
            <a:r>
              <a:rPr lang="sv-SE" sz="1300" baseline="0">
                <a:ln>
                  <a:noFill/>
                </a:ln>
                <a:solidFill>
                  <a:schemeClr val="tx2"/>
                </a:solidFill>
              </a:rPr>
              <a:t>Biljettens giltighet”)</a:t>
            </a:r>
            <a:endParaRPr lang="sv-SE" sz="1300" i="0" u="none" strike="noStrike" kern="1200" baseline="0">
              <a:ln>
                <a:noFill/>
              </a:ln>
              <a:solidFill>
                <a:schemeClr val="tx2"/>
              </a:solidFill>
              <a:effectLst/>
              <a:ea typeface="+mn-ea"/>
              <a:cs typeface="+mn-cs"/>
            </a:endParaRPr>
          </a:p>
          <a:p>
            <a:pPr fontAlgn="t"/>
            <a:br>
              <a:rPr lang="sv-SE" sz="1300" b="0" i="0" u="none" strike="noStrike" kern="1200" baseline="0">
                <a:ln>
                  <a:noFill/>
                </a:ln>
                <a:solidFill>
                  <a:schemeClr val="tx2"/>
                </a:solidFill>
                <a:effectLst/>
                <a:ea typeface="+mn-ea"/>
                <a:cs typeface="+mn-cs"/>
              </a:rPr>
            </a:br>
            <a:r>
              <a:rPr lang="sv-SE" sz="1300" b="0" i="0" u="none" strike="noStrike" baseline="0">
                <a:ln>
                  <a:noFill/>
                </a:ln>
                <a:solidFill>
                  <a:schemeClr val="tx2"/>
                </a:solidFill>
                <a:effectLst/>
              </a:rPr>
              <a:t>Biljetten är giltig för resa enligt de villkor som gäller när den blir aktiverad.</a:t>
            </a:r>
            <a:br>
              <a:rPr lang="sv-SE" sz="1300" b="0" i="0" u="none" strike="noStrike" baseline="0">
                <a:ln>
                  <a:noFill/>
                </a:ln>
                <a:solidFill>
                  <a:schemeClr val="tx2"/>
                </a:solidFill>
                <a:effectLst/>
              </a:rPr>
            </a:br>
            <a:br>
              <a:rPr lang="sv-SE" sz="1300" b="0" i="0" u="none" strike="noStrike" baseline="0">
                <a:ln>
                  <a:noFill/>
                </a:ln>
                <a:solidFill>
                  <a:schemeClr val="tx2"/>
                </a:solidFill>
                <a:effectLst/>
              </a:rPr>
            </a:br>
            <a:r>
              <a:rPr lang="sv-SE" sz="1300" b="0" i="0" u="none" strike="noStrike" baseline="0">
                <a:ln>
                  <a:noFill/>
                </a:ln>
                <a:solidFill>
                  <a:schemeClr val="tx2"/>
                </a:solidFill>
                <a:effectLst/>
              </a:rPr>
              <a:t>Giltighetstiden samt vilken zon som biljetten är giltig inom varierar för olika biljetter.</a:t>
            </a:r>
            <a:br>
              <a:rPr lang="sv-SE" sz="1300" b="0" i="0" u="none" strike="noStrike" baseline="0">
                <a:ln>
                  <a:noFill/>
                </a:ln>
                <a:solidFill>
                  <a:schemeClr val="tx2"/>
                </a:solidFill>
                <a:effectLst/>
              </a:rPr>
            </a:br>
            <a:br>
              <a:rPr lang="sv-SE" sz="1300" b="0" i="0" u="none" strike="noStrike" baseline="0">
                <a:ln>
                  <a:noFill/>
                </a:ln>
                <a:solidFill>
                  <a:schemeClr val="tx2"/>
                </a:solidFill>
                <a:effectLst/>
              </a:rPr>
            </a:br>
            <a:r>
              <a:rPr lang="sv-SE" sz="1300" b="0" i="0" u="none" strike="noStrike" baseline="0">
                <a:ln>
                  <a:noFill/>
                </a:ln>
                <a:solidFill>
                  <a:schemeClr val="tx2"/>
                </a:solidFill>
                <a:effectLst/>
              </a:rPr>
              <a:t>Om du har för avsikt att resa med en avgång som enligt tidtabell ska avgå inom giltighetstiden för din biljett får du göra det även om fordonet är försenat.  </a:t>
            </a:r>
            <a:br>
              <a:rPr lang="sv-SE" sz="1300" b="0" i="0" u="none" strike="noStrike" baseline="0">
                <a:ln>
                  <a:noFill/>
                </a:ln>
                <a:solidFill>
                  <a:schemeClr val="tx2"/>
                </a:solidFill>
                <a:effectLst/>
              </a:rPr>
            </a:br>
            <a:br>
              <a:rPr lang="sv-SE" sz="1300" b="0" i="0" u="none" strike="noStrike" baseline="0">
                <a:ln>
                  <a:noFill/>
                </a:ln>
                <a:solidFill>
                  <a:schemeClr val="tx2"/>
                </a:solidFill>
                <a:effectLst/>
              </a:rPr>
            </a:br>
            <a:r>
              <a:rPr lang="sv-SE" sz="1300" i="0" u="none" strike="noStrike" baseline="0">
                <a:ln>
                  <a:noFill/>
                </a:ln>
                <a:solidFill>
                  <a:schemeClr val="accent1"/>
                </a:solidFill>
                <a:effectLst/>
              </a:rPr>
              <a:t>Om du ska resa utanför zongiltigheten för en redan aktiv biljett, måste du köpa en ny biljett för resterande del av resan. Den nya biljetten ska köpas innan du når zongränsen för den aktiva biljettens zongiltighet.</a:t>
            </a:r>
          </a:p>
        </p:txBody>
      </p:sp>
      <p:sp>
        <p:nvSpPr>
          <p:cNvPr id="11" name="textruta 10">
            <a:extLst>
              <a:ext uri="{FF2B5EF4-FFF2-40B4-BE49-F238E27FC236}">
                <a16:creationId xmlns:a16="http://schemas.microsoft.com/office/drawing/2014/main" id="{4623AFEF-ADE3-A12B-0E2C-9B9DBE562226}"/>
              </a:ext>
            </a:extLst>
          </p:cNvPr>
          <p:cNvSpPr txBox="1"/>
          <p:nvPr/>
        </p:nvSpPr>
        <p:spPr>
          <a:xfrm>
            <a:off x="980763" y="474969"/>
            <a:ext cx="5213779" cy="646331"/>
          </a:xfrm>
          <a:prstGeom prst="rect">
            <a:avLst/>
          </a:prstGeom>
          <a:noFill/>
        </p:spPr>
        <p:txBody>
          <a:bodyPr wrap="square" rtlCol="0">
            <a:spAutoFit/>
          </a:bodyPr>
          <a:lstStyle/>
          <a:p>
            <a:r>
              <a:rPr lang="sv-SE" sz="3600" b="1">
                <a:solidFill>
                  <a:schemeClr val="tx2"/>
                </a:solidFill>
              </a:rPr>
              <a:t>Justerade villkor</a:t>
            </a:r>
          </a:p>
        </p:txBody>
      </p:sp>
      <p:sp>
        <p:nvSpPr>
          <p:cNvPr id="17" name="Ellips 16">
            <a:extLst>
              <a:ext uri="{FF2B5EF4-FFF2-40B4-BE49-F238E27FC236}">
                <a16:creationId xmlns:a16="http://schemas.microsoft.com/office/drawing/2014/main" id="{FE412195-A53E-1A48-1DED-EBE74717C0B7}"/>
              </a:ext>
            </a:extLst>
          </p:cNvPr>
          <p:cNvSpPr/>
          <p:nvPr/>
        </p:nvSpPr>
        <p:spPr>
          <a:xfrm>
            <a:off x="5060808" y="799593"/>
            <a:ext cx="192505" cy="1925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2935EE45-E140-74E2-025D-A75CFF922C9F}"/>
              </a:ext>
            </a:extLst>
          </p:cNvPr>
          <p:cNvSpPr txBox="1"/>
          <p:nvPr/>
        </p:nvSpPr>
        <p:spPr>
          <a:xfrm>
            <a:off x="5265342" y="751466"/>
            <a:ext cx="1412566" cy="276999"/>
          </a:xfrm>
          <a:prstGeom prst="rect">
            <a:avLst/>
          </a:prstGeom>
          <a:noFill/>
        </p:spPr>
        <p:txBody>
          <a:bodyPr wrap="none" rtlCol="0">
            <a:spAutoFit/>
          </a:bodyPr>
          <a:lstStyle/>
          <a:p>
            <a:r>
              <a:rPr lang="sv-SE" sz="1200">
                <a:solidFill>
                  <a:schemeClr val="tx2"/>
                </a:solidFill>
              </a:rPr>
              <a:t>Ändrad text/tillägg</a:t>
            </a:r>
          </a:p>
        </p:txBody>
      </p:sp>
    </p:spTree>
    <p:extLst>
      <p:ext uri="{BB962C8B-B14F-4D97-AF65-F5344CB8AC3E}">
        <p14:creationId xmlns:p14="http://schemas.microsoft.com/office/powerpoint/2010/main" val="356581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5D28-DBD9-3BE1-E5EE-929E43A1D678}"/>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D64BAC1C-A6A5-514A-C63E-5EA9C820CC72}"/>
              </a:ext>
            </a:extLst>
          </p:cNvPr>
          <p:cNvSpPr>
            <a:spLocks noGrp="1"/>
          </p:cNvSpPr>
          <p:nvPr>
            <p:ph type="title"/>
          </p:nvPr>
        </p:nvSpPr>
        <p:spPr/>
        <p:txBody>
          <a:bodyPr/>
          <a:lstStyle/>
          <a:p>
            <a:r>
              <a:rPr lang="sv-SE"/>
              <a:t>Instruktioner till </a:t>
            </a:r>
            <a:br>
              <a:rPr lang="sv-SE"/>
            </a:br>
            <a:r>
              <a:rPr lang="sv-SE"/>
              <a:t>kundnära personal</a:t>
            </a:r>
          </a:p>
        </p:txBody>
      </p:sp>
    </p:spTree>
    <p:extLst>
      <p:ext uri="{BB962C8B-B14F-4D97-AF65-F5344CB8AC3E}">
        <p14:creationId xmlns:p14="http://schemas.microsoft.com/office/powerpoint/2010/main" val="2074300012"/>
      </p:ext>
    </p:extLst>
  </p:cSld>
  <p:clrMapOvr>
    <a:masterClrMapping/>
  </p:clrMapOvr>
</p:sld>
</file>

<file path=ppt/theme/theme1.xml><?xml version="1.0" encoding="utf-8"?>
<a:theme xmlns:a="http://schemas.openxmlformats.org/drawingml/2006/main" name="Västtrafik">
  <a:themeElements>
    <a:clrScheme name="Västtrafik">
      <a:dk1>
        <a:sysClr val="windowText" lastClr="000000"/>
      </a:dk1>
      <a:lt1>
        <a:sysClr val="window" lastClr="FFFFFF"/>
      </a:lt1>
      <a:dk2>
        <a:srgbClr val="3C4650"/>
      </a:dk2>
      <a:lt2>
        <a:srgbClr val="F0F8FA"/>
      </a:lt2>
      <a:accent1>
        <a:srgbClr val="009DDB"/>
      </a:accent1>
      <a:accent2>
        <a:srgbClr val="3AAA3D"/>
      </a:accent2>
      <a:accent3>
        <a:srgbClr val="E76B18"/>
      </a:accent3>
      <a:accent4>
        <a:srgbClr val="00394D"/>
      </a:accent4>
      <a:accent5>
        <a:srgbClr val="A5449A"/>
      </a:accent5>
      <a:accent6>
        <a:srgbClr val="0071C1"/>
      </a:accent6>
      <a:hlink>
        <a:srgbClr val="009DDB"/>
      </a:hlink>
      <a:folHlink>
        <a:srgbClr val="3AAA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_2023_ny" id="{F958E8E2-B161-A846-B3E6-62F7F6CEDDC3}" vid="{9E672BD0-8321-3C4B-B323-D454D7E635B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 dockstate="right" visibility="0" width="350" row="1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4AA76B7-9CC6-4D99-820D-ED01EF896A72}">
  <we:reference id="7535a5e5-1a53-4c27-a28c-f0f9fd23e10a" version="1.0.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1DA6E87-B942-4519-8304-90D549B7ABFF}">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ommentar xmlns="5237b9b3-58b3-4959-84ca-08cd6919f3e9" xsi:nil="true"/>
    <lcf76f155ced4ddcb4097134ff3c332f xmlns="5237b9b3-58b3-4959-84ca-08cd6919f3e9">
      <Terms xmlns="http://schemas.microsoft.com/office/infopath/2007/PartnerControls"/>
    </lcf76f155ced4ddcb4097134ff3c332f>
    <TaxCatchAll xmlns="e60420a9-035d-4d38-a439-7e7c5b03bd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B9465E40E3A044BA6D301AAC2868275" ma:contentTypeVersion="16" ma:contentTypeDescription="Skapa ett nytt dokument." ma:contentTypeScope="" ma:versionID="4a8172b45fe3505b8ffb33349828d73c">
  <xsd:schema xmlns:xsd="http://www.w3.org/2001/XMLSchema" xmlns:xs="http://www.w3.org/2001/XMLSchema" xmlns:p="http://schemas.microsoft.com/office/2006/metadata/properties" xmlns:ns2="5237b9b3-58b3-4959-84ca-08cd6919f3e9" xmlns:ns3="e60420a9-035d-4d38-a439-7e7c5b03bdce" targetNamespace="http://schemas.microsoft.com/office/2006/metadata/properties" ma:root="true" ma:fieldsID="896bd29864664b292f1f56b520580335" ns2:_="" ns3:_="">
    <xsd:import namespace="5237b9b3-58b3-4959-84ca-08cd6919f3e9"/>
    <xsd:import namespace="e60420a9-035d-4d38-a439-7e7c5b03bd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Kommentar"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7b9b3-58b3-4959-84ca-08cd6919f3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Kommentar" ma:index="16" nillable="true" ma:displayName="Kommentar" ma:format="Dropdown" ma:internalName="Kommentar">
      <xsd:simpleType>
        <xsd:restriction base="dms:Text">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bdc2ef61-8b64-451b-b10e-520ca5a331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0420a9-035d-4d38-a439-7e7c5b03bdce"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e38ee58a-4ea9-4cab-a61c-66b4c91b50f8}" ma:internalName="TaxCatchAll" ma:showField="CatchAllData" ma:web="e60420a9-035d-4d38-a439-7e7c5b03bd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DA6A-1F6C-4B42-8544-08E5AE6AC91F}">
  <ds:schemaRefs>
    <ds:schemaRef ds:uri="http://schemas.microsoft.com/office/2006/documentManagement/types"/>
    <ds:schemaRef ds:uri="http://www.w3.org/XML/1998/namespace"/>
    <ds:schemaRef ds:uri="http://purl.org/dc/dcmitype/"/>
    <ds:schemaRef ds:uri="e60420a9-035d-4d38-a439-7e7c5b03bdce"/>
    <ds:schemaRef ds:uri="http://purl.org/dc/terms/"/>
    <ds:schemaRef ds:uri="http://purl.org/dc/elements/1.1/"/>
    <ds:schemaRef ds:uri="5237b9b3-58b3-4959-84ca-08cd6919f3e9"/>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B165E9A-C842-409C-BE02-73E50BCA57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37b9b3-58b3-4959-84ca-08cd6919f3e9"/>
    <ds:schemaRef ds:uri="e60420a9-035d-4d38-a439-7e7c5b03b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273</TotalTime>
  <Words>1903</Words>
  <Application>Microsoft Office PowerPoint</Application>
  <PresentationFormat>Widescreen</PresentationFormat>
  <Paragraphs>121</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Västtrafik</vt:lpstr>
      <vt:lpstr>Justering av  köp- och resevillkor</vt:lpstr>
      <vt:lpstr>Kort bakgrund</vt:lpstr>
      <vt:lpstr>Exempel på ”tilläggsköp”</vt:lpstr>
      <vt:lpstr>Värdet vi vill skapa</vt:lpstr>
      <vt:lpstr>Så här går vi till väga</vt:lpstr>
      <vt:lpstr>Tidplan</vt:lpstr>
      <vt:lpstr>Justeringar av  Köp- och resevillkor</vt:lpstr>
      <vt:lpstr>PowerPoint Presentation</vt:lpstr>
      <vt:lpstr>Instruktioner till  kundnära personal</vt:lpstr>
      <vt:lpstr>Situationer | Tåg</vt:lpstr>
      <vt:lpstr>Scenarier</vt:lpstr>
      <vt:lpstr>Frågor och svar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 Powerpoint</dc:title>
  <dc:creator>Mia.Malmberg@vasttrafik.se</dc:creator>
  <cp:lastModifiedBy>Emma Jansson</cp:lastModifiedBy>
  <cp:revision>19</cp:revision>
  <dcterms:created xsi:type="dcterms:W3CDTF">2023-01-31T14:17:30Z</dcterms:created>
  <dcterms:modified xsi:type="dcterms:W3CDTF">2025-05-02T11:58:00Z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0x0101003B9465E40E3A044BA6D301AAC2868275</vt:lpwstr>
  </property>
  <property fmtid="{D5CDD505-2E9C-101B-9397-08002B2CF9AE}" pid="3" name="MediaServiceImageTags">
    <vt:lpwstr/>
  </property>
</Properties>
</file>